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6" r:id="rId9"/>
    <p:sldId id="269" r:id="rId10"/>
    <p:sldId id="262" r:id="rId11"/>
    <p:sldId id="263" r:id="rId12"/>
    <p:sldId id="267" r:id="rId13"/>
    <p:sldId id="268" r:id="rId14"/>
    <p:sldId id="264" r:id="rId15"/>
    <p:sldId id="265" r:id="rId16"/>
    <p:sldId id="271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967B78-4059-486B-A65D-7836A18C6F86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50A00A8A-C907-4FD7-8AB1-069F60AAB743}">
      <dgm:prSet phldrT="[Metin]"/>
      <dgm:spPr/>
      <dgm:t>
        <a:bodyPr/>
        <a:lstStyle/>
        <a:p>
          <a:pPr algn="ctr"/>
          <a:r>
            <a:rPr lang="tr-TR" dirty="0"/>
            <a:t>850 adet görüntü verisine sahip sample2 LFW veri kümesi</a:t>
          </a:r>
        </a:p>
      </dgm:t>
    </dgm:pt>
    <dgm:pt modelId="{C52BE90B-C6AE-4437-A96C-DABC77E1E57F}" type="parTrans" cxnId="{2C196850-4424-44AD-8465-92901B931B7B}">
      <dgm:prSet/>
      <dgm:spPr/>
      <dgm:t>
        <a:bodyPr/>
        <a:lstStyle/>
        <a:p>
          <a:endParaRPr lang="tr-TR"/>
        </a:p>
      </dgm:t>
    </dgm:pt>
    <dgm:pt modelId="{9422D8BE-0CB3-44B4-AA25-09C4F4699326}" type="sibTrans" cxnId="{2C196850-4424-44AD-8465-92901B931B7B}">
      <dgm:prSet/>
      <dgm:spPr/>
      <dgm:t>
        <a:bodyPr/>
        <a:lstStyle/>
        <a:p>
          <a:endParaRPr lang="tr-TR"/>
        </a:p>
      </dgm:t>
    </dgm:pt>
    <dgm:pt modelId="{260341CB-41C3-40EA-A00D-514A2EB50CB9}">
      <dgm:prSet phldrT="[Metin]"/>
      <dgm:spPr/>
      <dgm:t>
        <a:bodyPr/>
        <a:lstStyle/>
        <a:p>
          <a:pPr algn="ctr"/>
          <a:r>
            <a:rPr lang="tr-TR" dirty="0"/>
            <a:t>13233 adet görüntü verili tüm kapsamlı LFW veri kümesi</a:t>
          </a:r>
        </a:p>
      </dgm:t>
    </dgm:pt>
    <dgm:pt modelId="{322DCC41-801A-4120-BCB7-5C4FA650B0EC}" type="parTrans" cxnId="{BF93D372-A988-491E-A95C-B170BE8DDE14}">
      <dgm:prSet/>
      <dgm:spPr/>
      <dgm:t>
        <a:bodyPr/>
        <a:lstStyle/>
        <a:p>
          <a:endParaRPr lang="tr-TR"/>
        </a:p>
      </dgm:t>
    </dgm:pt>
    <dgm:pt modelId="{F13D6B06-A6FE-4558-9540-1B54115CC6C9}" type="sibTrans" cxnId="{BF93D372-A988-491E-A95C-B170BE8DDE14}">
      <dgm:prSet/>
      <dgm:spPr/>
      <dgm:t>
        <a:bodyPr/>
        <a:lstStyle/>
        <a:p>
          <a:endParaRPr lang="tr-TR"/>
        </a:p>
      </dgm:t>
    </dgm:pt>
    <dgm:pt modelId="{1153DD6A-B71B-4D19-82FB-65FE26FA9D95}" type="pres">
      <dgm:prSet presAssocID="{B7967B78-4059-486B-A65D-7836A18C6F86}" presName="Name0" presStyleCnt="0">
        <dgm:presLayoutVars>
          <dgm:dir/>
        </dgm:presLayoutVars>
      </dgm:prSet>
      <dgm:spPr/>
    </dgm:pt>
    <dgm:pt modelId="{290EA056-BB65-4A89-B5BA-1550B1338B07}" type="pres">
      <dgm:prSet presAssocID="{50A00A8A-C907-4FD7-8AB1-069F60AAB743}" presName="composite" presStyleCnt="0"/>
      <dgm:spPr/>
    </dgm:pt>
    <dgm:pt modelId="{4FC4EE44-4A1C-4EBB-B5E8-39C8F9D54FA1}" type="pres">
      <dgm:prSet presAssocID="{50A00A8A-C907-4FD7-8AB1-069F60AAB743}" presName="rect2" presStyleLbl="revTx" presStyleIdx="0" presStyleCnt="2">
        <dgm:presLayoutVars>
          <dgm:bulletEnabled val="1"/>
        </dgm:presLayoutVars>
      </dgm:prSet>
      <dgm:spPr/>
    </dgm:pt>
    <dgm:pt modelId="{BC8FA253-D88F-4221-9634-D1F97619625E}" type="pres">
      <dgm:prSet presAssocID="{50A00A8A-C907-4FD7-8AB1-069F60AAB743}" presName="rect1" presStyleLbl="align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 l="-83000" r="-83000"/>
          </a:stretch>
        </a:blipFill>
      </dgm:spPr>
    </dgm:pt>
    <dgm:pt modelId="{90E47380-EA1F-4630-86D7-9F9242AFAD94}" type="pres">
      <dgm:prSet presAssocID="{9422D8BE-0CB3-44B4-AA25-09C4F4699326}" presName="sibTrans" presStyleCnt="0"/>
      <dgm:spPr/>
    </dgm:pt>
    <dgm:pt modelId="{746183CC-DBD4-48DC-8806-E51291A15971}" type="pres">
      <dgm:prSet presAssocID="{260341CB-41C3-40EA-A00D-514A2EB50CB9}" presName="composite" presStyleCnt="0"/>
      <dgm:spPr/>
    </dgm:pt>
    <dgm:pt modelId="{5260648A-B8D2-459C-98C5-058360635BA5}" type="pres">
      <dgm:prSet presAssocID="{260341CB-41C3-40EA-A00D-514A2EB50CB9}" presName="rect2" presStyleLbl="revTx" presStyleIdx="1" presStyleCnt="2">
        <dgm:presLayoutVars>
          <dgm:bulletEnabled val="1"/>
        </dgm:presLayoutVars>
      </dgm:prSet>
      <dgm:spPr/>
    </dgm:pt>
    <dgm:pt modelId="{4C3B93AC-2FF6-4C02-9717-38414C24787C}" type="pres">
      <dgm:prSet presAssocID="{260341CB-41C3-40EA-A00D-514A2EB50CB9}" presName="rect1" presStyleLbl="align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83000" r="-83000"/>
          </a:stretch>
        </a:blipFill>
      </dgm:spPr>
    </dgm:pt>
  </dgm:ptLst>
  <dgm:cxnLst>
    <dgm:cxn modelId="{55F64A36-7A51-4D14-B438-0106CB3A9EDE}" type="presOf" srcId="{B7967B78-4059-486B-A65D-7836A18C6F86}" destId="{1153DD6A-B71B-4D19-82FB-65FE26FA9D95}" srcOrd="0" destOrd="0" presId="urn:microsoft.com/office/officeart/2008/layout/PictureGrid"/>
    <dgm:cxn modelId="{81558537-3530-4F4E-AD80-6AF27AE71670}" type="presOf" srcId="{260341CB-41C3-40EA-A00D-514A2EB50CB9}" destId="{5260648A-B8D2-459C-98C5-058360635BA5}" srcOrd="0" destOrd="0" presId="urn:microsoft.com/office/officeart/2008/layout/PictureGrid"/>
    <dgm:cxn modelId="{2C196850-4424-44AD-8465-92901B931B7B}" srcId="{B7967B78-4059-486B-A65D-7836A18C6F86}" destId="{50A00A8A-C907-4FD7-8AB1-069F60AAB743}" srcOrd="0" destOrd="0" parTransId="{C52BE90B-C6AE-4437-A96C-DABC77E1E57F}" sibTransId="{9422D8BE-0CB3-44B4-AA25-09C4F4699326}"/>
    <dgm:cxn modelId="{BF93D372-A988-491E-A95C-B170BE8DDE14}" srcId="{B7967B78-4059-486B-A65D-7836A18C6F86}" destId="{260341CB-41C3-40EA-A00D-514A2EB50CB9}" srcOrd="1" destOrd="0" parTransId="{322DCC41-801A-4120-BCB7-5C4FA650B0EC}" sibTransId="{F13D6B06-A6FE-4558-9540-1B54115CC6C9}"/>
    <dgm:cxn modelId="{F7DD01BB-13A0-4F05-B896-C4CA575B16AF}" type="presOf" srcId="{50A00A8A-C907-4FD7-8AB1-069F60AAB743}" destId="{4FC4EE44-4A1C-4EBB-B5E8-39C8F9D54FA1}" srcOrd="0" destOrd="0" presId="urn:microsoft.com/office/officeart/2008/layout/PictureGrid"/>
    <dgm:cxn modelId="{F368E306-63D2-41CD-8566-A84CBF43C0D1}" type="presParOf" srcId="{1153DD6A-B71B-4D19-82FB-65FE26FA9D95}" destId="{290EA056-BB65-4A89-B5BA-1550B1338B07}" srcOrd="0" destOrd="0" presId="urn:microsoft.com/office/officeart/2008/layout/PictureGrid"/>
    <dgm:cxn modelId="{6B727F2A-1422-4B77-AFA5-428D88A6745C}" type="presParOf" srcId="{290EA056-BB65-4A89-B5BA-1550B1338B07}" destId="{4FC4EE44-4A1C-4EBB-B5E8-39C8F9D54FA1}" srcOrd="0" destOrd="0" presId="urn:microsoft.com/office/officeart/2008/layout/PictureGrid"/>
    <dgm:cxn modelId="{C60D331D-CAB8-434F-AAC0-E95EC5B3326F}" type="presParOf" srcId="{290EA056-BB65-4A89-B5BA-1550B1338B07}" destId="{BC8FA253-D88F-4221-9634-D1F97619625E}" srcOrd="1" destOrd="0" presId="urn:microsoft.com/office/officeart/2008/layout/PictureGrid"/>
    <dgm:cxn modelId="{1B87859E-F3CC-4EB2-AB30-49B71FB50976}" type="presParOf" srcId="{1153DD6A-B71B-4D19-82FB-65FE26FA9D95}" destId="{90E47380-EA1F-4630-86D7-9F9242AFAD94}" srcOrd="1" destOrd="0" presId="urn:microsoft.com/office/officeart/2008/layout/PictureGrid"/>
    <dgm:cxn modelId="{46C0D273-71C5-48C0-9C3C-E2A63A9C5D36}" type="presParOf" srcId="{1153DD6A-B71B-4D19-82FB-65FE26FA9D95}" destId="{746183CC-DBD4-48DC-8806-E51291A15971}" srcOrd="2" destOrd="0" presId="urn:microsoft.com/office/officeart/2008/layout/PictureGrid"/>
    <dgm:cxn modelId="{5E91CB1F-E9DE-4ABD-8C09-391B3A7B21C9}" type="presParOf" srcId="{746183CC-DBD4-48DC-8806-E51291A15971}" destId="{5260648A-B8D2-459C-98C5-058360635BA5}" srcOrd="0" destOrd="0" presId="urn:microsoft.com/office/officeart/2008/layout/PictureGrid"/>
    <dgm:cxn modelId="{2B8E8003-4CD4-44B1-AD6D-F2B25367364C}" type="presParOf" srcId="{746183CC-DBD4-48DC-8806-E51291A15971}" destId="{4C3B93AC-2FF6-4C02-9717-38414C24787C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4EE44-4A1C-4EBB-B5E8-39C8F9D54FA1}">
      <dsp:nvSpPr>
        <dsp:cNvPr id="0" name=""/>
        <dsp:cNvSpPr/>
      </dsp:nvSpPr>
      <dsp:spPr>
        <a:xfrm>
          <a:off x="1395" y="449849"/>
          <a:ext cx="4071801" cy="610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2390" rIns="72390" bIns="0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/>
            <a:t>850 adet görüntü verisine sahip sample2 LFW veri kümesi</a:t>
          </a:r>
        </a:p>
      </dsp:txBody>
      <dsp:txXfrm>
        <a:off x="1395" y="449849"/>
        <a:ext cx="4071801" cy="610770"/>
      </dsp:txXfrm>
    </dsp:sp>
    <dsp:sp modelId="{BC8FA253-D88F-4221-9634-D1F97619625E}">
      <dsp:nvSpPr>
        <dsp:cNvPr id="0" name=""/>
        <dsp:cNvSpPr/>
      </dsp:nvSpPr>
      <dsp:spPr>
        <a:xfrm>
          <a:off x="1395" y="1181676"/>
          <a:ext cx="4071801" cy="4071801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83000" r="-8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60648A-B8D2-459C-98C5-058360635BA5}">
      <dsp:nvSpPr>
        <dsp:cNvPr id="0" name=""/>
        <dsp:cNvSpPr/>
      </dsp:nvSpPr>
      <dsp:spPr>
        <a:xfrm>
          <a:off x="4503619" y="449849"/>
          <a:ext cx="4071801" cy="610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2390" rIns="72390" bIns="0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/>
            <a:t>13233 adet görüntü verili tüm kapsamlı LFW veri kümesi</a:t>
          </a:r>
        </a:p>
      </dsp:txBody>
      <dsp:txXfrm>
        <a:off x="4503619" y="449849"/>
        <a:ext cx="4071801" cy="610770"/>
      </dsp:txXfrm>
    </dsp:sp>
    <dsp:sp modelId="{4C3B93AC-2FF6-4C02-9717-38414C24787C}">
      <dsp:nvSpPr>
        <dsp:cNvPr id="0" name=""/>
        <dsp:cNvSpPr/>
      </dsp:nvSpPr>
      <dsp:spPr>
        <a:xfrm>
          <a:off x="4503619" y="1181676"/>
          <a:ext cx="4071801" cy="407180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83000" r="-8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E8D153-45F1-4B1B-B066-B9B802CC2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30F57A1-4AE9-47AD-9644-AECE69089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D05CCB8-9133-45A5-9A5D-9F9E80C65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FC2D5-5671-4BA1-9FFB-9F4DF9E4FD6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85A5C86-A65D-4C3B-91EC-93D157C6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41224C-86F7-4F3D-BA19-E5FCD090F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C3A3-6A40-4F91-BE44-839A1FBC0B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9227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1DF1FEA-3F0C-4537-8FA3-4D7718FD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B4C9406-9DB0-4441-9A37-3D215F7D1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3230861-212C-48AE-B146-A5C5E9249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FC2D5-5671-4BA1-9FFB-9F4DF9E4FD6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61291DD-FE67-43C7-8A7E-09ADC786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11F42F3-4BB0-4571-AFBC-E64702A8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C3A3-6A40-4F91-BE44-839A1FBC0B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473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AE49FA46-8FF5-4C3E-ABAE-544D75E166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BE136EB-D4D2-435C-B543-5F820837A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F84004C-CC66-4A51-AA96-18293A724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FC2D5-5671-4BA1-9FFB-9F4DF9E4FD6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CB6F55B-20A4-4C6C-BBD3-D93F64A4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B2EA5BA-C333-4FF4-864E-87CE865A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C3A3-6A40-4F91-BE44-839A1FBC0B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414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04F3A3-1191-4A58-8849-24AC38B83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AF428A7-3266-41A7-BB20-47A586950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82B190F-F080-4842-90B0-4F458EDE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FC2D5-5671-4BA1-9FFB-9F4DF9E4FD6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4D35A10-C0E9-44CD-B271-9BBF75B90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0C96EF1-B58E-4118-B0B2-EF27BB6AA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C3A3-6A40-4F91-BE44-839A1FBC0B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5532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F75173-E785-45AB-A671-24714F43E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B02C0FC-F13B-42EC-9606-8F11224CC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6948DD5-5DD2-44BC-8A17-C1484BA3E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FC2D5-5671-4BA1-9FFB-9F4DF9E4FD6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983F5F9-B073-461B-BE2E-8D1C0AA2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3CA4EF-B483-4806-AEC9-40ABD8AC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C3A3-6A40-4F91-BE44-839A1FBC0B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604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27D52F9-1E31-40ED-8BC1-E89B9433A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704168-6F54-4F0D-A770-39F0F9B59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05C5891-F2A2-4EF2-A8BD-C8DA5605A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844C550-50DC-40E2-8D00-5EB713355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FC2D5-5671-4BA1-9FFB-9F4DF9E4FD6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380221B-73F2-4FB4-9D93-6615B3608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E9DEB11-DDAE-4B80-8933-F91753B58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C3A3-6A40-4F91-BE44-839A1FBC0B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432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F0A622-4FCF-4EF9-9C22-7EA7E3B11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CDF748E-C505-4C2A-BFE9-247C58AD0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49D5B5E-CE9F-4FBC-8F78-0ED2AABA3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A822EA0-5C85-4428-A53B-3AAC742E3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9CD60DD-6114-4F39-AF9F-16C1E8B894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185A2A9-AA21-4683-98A5-92BAD6E4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FC2D5-5671-4BA1-9FFB-9F4DF9E4FD6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215F9D83-278A-46B4-BCF8-D71AB9618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DB94D54D-E10C-4C11-BC53-93363123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C3A3-6A40-4F91-BE44-839A1FBC0B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4709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97F0EA-5A9F-438F-B9F6-AAD54CDB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BBE4F21A-5AC6-4762-896D-E17D5A67B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FC2D5-5671-4BA1-9FFB-9F4DF9E4FD6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3995D7E-B397-4B0C-9774-68A9CF9ED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FB88190-151F-45DA-AF79-73A3FBE64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C3A3-6A40-4F91-BE44-839A1FBC0B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6812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815AA0F8-1265-48FE-8BE6-69B9DC49B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FC2D5-5671-4BA1-9FFB-9F4DF9E4FD6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51006FF-A597-48F7-95CA-D2A3D684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BF42C8F-875C-4717-92CE-8074F8B5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C3A3-6A40-4F91-BE44-839A1FBC0B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973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A9DA4D-6D7E-4654-9965-7C763264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AC0D67-DB8E-411F-BB4F-0A938D241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0B4205F-C1C3-4E8F-A660-46552358B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03C5375-88D3-4CC8-9939-826C9C73B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FC2D5-5671-4BA1-9FFB-9F4DF9E4FD6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E5998DE-EA73-4AE9-B7FB-46292DA1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605B11D-8B18-47BB-9B32-E60D8F2E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C3A3-6A40-4F91-BE44-839A1FBC0B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73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7F218B-6DFA-4EFF-B24E-AD3BC1F8D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DF289CB2-F48C-45B9-9766-E75C1AFBE7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D4917A8-9783-4CAD-973E-1DF1D3338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93CE869-95EF-4158-9FB7-1BA7F2873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FC2D5-5671-4BA1-9FFB-9F4DF9E4FD6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9E745DF-D097-4A6E-94E0-4075B51A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3197088-A02C-4AC7-A64F-80480D6FB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C3A3-6A40-4F91-BE44-839A1FBC0B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5865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C53C6FC6-989D-4520-BCAD-42F2362B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6BF404F-CC76-45D3-AE34-855BB800E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5644820-68D4-47D6-B0DA-83410D186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FC2D5-5671-4BA1-9FFB-9F4DF9E4FD68}" type="datetimeFigureOut">
              <a:rPr lang="tr-TR" smtClean="0"/>
              <a:t>19.06.2022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E4EDF0A-1E9E-4F8E-BED5-DCDCFD20A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A80A779-2758-4D96-BF16-454FBD8B2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1C3A3-6A40-4F91-BE44-839A1FBC0B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601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52A5FB0-E1DB-429B-B4E2-EBE4E97C9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498" y="655128"/>
            <a:ext cx="4613919" cy="1499616"/>
          </a:xfrm>
        </p:spPr>
        <p:txBody>
          <a:bodyPr anchor="b">
            <a:normAutofit fontScale="90000"/>
          </a:bodyPr>
          <a:lstStyle/>
          <a:p>
            <a:pPr algn="l"/>
            <a:r>
              <a:rPr lang="tr-TR" sz="3600" dirty="0"/>
              <a:t>DERİN ÖĞRENME AĞLARI İLE GÖRÜNTÜ KÜMELEME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87EDA2F-EFCE-4D5A-9E6F-3EEAEEDF9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6498" y="2267170"/>
            <a:ext cx="4613919" cy="813816"/>
          </a:xfrm>
        </p:spPr>
        <p:txBody>
          <a:bodyPr anchor="t">
            <a:normAutofit/>
          </a:bodyPr>
          <a:lstStyle/>
          <a:p>
            <a:pPr algn="l"/>
            <a:r>
              <a:rPr lang="tr-TR" sz="2000" dirty="0"/>
              <a:t>Ceren Umay Özten -181180060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Resim 6" descr="poz, grup, çeşitli, eski içeren bir resim&#10;&#10;Açıklama otomatik olarak oluşturuldu">
            <a:extLst>
              <a:ext uri="{FF2B5EF4-FFF2-40B4-BE49-F238E27FC236}">
                <a16:creationId xmlns:a16="http://schemas.microsoft.com/office/drawing/2014/main" id="{06D9A358-49A2-47BF-843A-16D767F8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590652"/>
            <a:ext cx="5586942" cy="2095103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farklı, çeşitli, poz, eski içeren bir resim&#10;&#10;Açıklama otomatik olarak oluşturuldu">
            <a:extLst>
              <a:ext uri="{FF2B5EF4-FFF2-40B4-BE49-F238E27FC236}">
                <a16:creationId xmlns:a16="http://schemas.microsoft.com/office/drawing/2014/main" id="{16561E45-2B65-457F-8B21-37687AC7A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4" y="3989124"/>
            <a:ext cx="5586942" cy="2109071"/>
          </a:xfrm>
          <a:prstGeom prst="rect">
            <a:avLst/>
          </a:prstGeom>
        </p:spPr>
      </p:pic>
      <p:pic>
        <p:nvPicPr>
          <p:cNvPr id="6" name="Resim 5" descr="poz, grup, çeşitli, eski içeren bir resim&#10;&#10;Açıklama otomatik olarak oluşturuldu">
            <a:extLst>
              <a:ext uri="{FF2B5EF4-FFF2-40B4-BE49-F238E27FC236}">
                <a16:creationId xmlns:a16="http://schemas.microsoft.com/office/drawing/2014/main" id="{4C637A5D-A9B5-4727-A132-F57C7455D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3989124"/>
            <a:ext cx="5586942" cy="21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06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Başlık 4">
            <a:extLst>
              <a:ext uri="{FF2B5EF4-FFF2-40B4-BE49-F238E27FC236}">
                <a16:creationId xmlns:a16="http://schemas.microsoft.com/office/drawing/2014/main" id="{29AA9EC9-2F87-49B2-929A-4CD2DBA7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tr-TR" sz="2800">
                <a:solidFill>
                  <a:schemeClr val="bg1"/>
                </a:solidFill>
              </a:rPr>
              <a:t>Çekirdek Modelinin Geliştirilmiş 5-Katmanlı Deneyi </a:t>
            </a:r>
          </a:p>
        </p:txBody>
      </p:sp>
      <p:cxnSp>
        <p:nvCxnSpPr>
          <p:cNvPr id="31" name="Straight Connector 2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B7627CC-12B4-4121-A2F9-BE7D61D03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tr-TR" sz="1600" dirty="0">
                <a:solidFill>
                  <a:schemeClr val="bg1"/>
                </a:solidFill>
              </a:rPr>
              <a:t>Çekirdek Modelinin Geliştirilmiş 5-Katmanlı Deneyi, 6 gizli filtre sayısına (</a:t>
            </a:r>
            <a:r>
              <a:rPr lang="tr-TR" sz="1600" dirty="0" err="1">
                <a:solidFill>
                  <a:schemeClr val="bg1"/>
                </a:solidFill>
              </a:rPr>
              <a:t>softmax</a:t>
            </a:r>
            <a:r>
              <a:rPr lang="tr-TR" sz="1600" dirty="0">
                <a:solidFill>
                  <a:schemeClr val="bg1"/>
                </a:solidFill>
              </a:rPr>
              <a:t>) sahiptir. </a:t>
            </a:r>
          </a:p>
          <a:p>
            <a:r>
              <a:rPr lang="tr-TR" sz="1600" dirty="0">
                <a:solidFill>
                  <a:schemeClr val="bg1"/>
                </a:solidFill>
              </a:rPr>
              <a:t>LFW veri kümesinin en yoğun görüntü verisine sahip ilk 6 şahsın alt dosyasını, eğitim sürecine katmaktadır.    </a:t>
            </a:r>
          </a:p>
          <a:p>
            <a:r>
              <a:rPr lang="tr-TR" sz="1600" dirty="0">
                <a:solidFill>
                  <a:schemeClr val="bg1"/>
                </a:solidFill>
              </a:rPr>
              <a:t>İkili blok </a:t>
            </a:r>
            <a:r>
              <a:rPr lang="tr-TR" sz="1600" dirty="0" err="1">
                <a:solidFill>
                  <a:schemeClr val="bg1"/>
                </a:solidFill>
              </a:rPr>
              <a:t>konvolüsyon</a:t>
            </a:r>
            <a:r>
              <a:rPr lang="tr-TR" sz="1600" dirty="0">
                <a:solidFill>
                  <a:schemeClr val="bg1"/>
                </a:solidFill>
              </a:rPr>
              <a:t> katmanlarını </a:t>
            </a:r>
            <a:r>
              <a:rPr lang="tr-TR" sz="1600" dirty="0" err="1">
                <a:solidFill>
                  <a:schemeClr val="bg1"/>
                </a:solidFill>
              </a:rPr>
              <a:t>Maxpooling-BatchNormalization</a:t>
            </a:r>
            <a:r>
              <a:rPr lang="tr-TR" sz="1600" dirty="0">
                <a:solidFill>
                  <a:schemeClr val="bg1"/>
                </a:solidFill>
              </a:rPr>
              <a:t> katman bloğu takip etmektedir. </a:t>
            </a:r>
          </a:p>
          <a:p>
            <a:r>
              <a:rPr lang="tr-TR" sz="1600" dirty="0" err="1">
                <a:solidFill>
                  <a:schemeClr val="bg1"/>
                </a:solidFill>
              </a:rPr>
              <a:t>EarlyStopping</a:t>
            </a:r>
            <a:r>
              <a:rPr lang="tr-TR" sz="1600" dirty="0">
                <a:solidFill>
                  <a:schemeClr val="bg1"/>
                </a:solidFill>
              </a:rPr>
              <a:t> </a:t>
            </a:r>
            <a:r>
              <a:rPr lang="tr-TR" sz="1600" dirty="0" err="1">
                <a:solidFill>
                  <a:schemeClr val="bg1"/>
                </a:solidFill>
              </a:rPr>
              <a:t>callback</a:t>
            </a:r>
            <a:r>
              <a:rPr lang="tr-TR" sz="1600" dirty="0">
                <a:solidFill>
                  <a:schemeClr val="bg1"/>
                </a:solidFill>
              </a:rPr>
              <a:t> fonksiyonu ile 50 </a:t>
            </a:r>
            <a:r>
              <a:rPr lang="tr-TR" sz="1600" dirty="0" err="1">
                <a:solidFill>
                  <a:schemeClr val="bg1"/>
                </a:solidFill>
              </a:rPr>
              <a:t>epoch</a:t>
            </a:r>
            <a:r>
              <a:rPr lang="tr-TR" sz="1600" dirty="0">
                <a:solidFill>
                  <a:schemeClr val="bg1"/>
                </a:solidFill>
              </a:rPr>
              <a:t> sınırının 29 </a:t>
            </a:r>
            <a:r>
              <a:rPr lang="tr-TR" sz="1600" dirty="0" err="1">
                <a:solidFill>
                  <a:schemeClr val="bg1"/>
                </a:solidFill>
              </a:rPr>
              <a:t>epoch</a:t>
            </a:r>
            <a:r>
              <a:rPr lang="tr-TR" sz="1600" dirty="0">
                <a:solidFill>
                  <a:schemeClr val="bg1"/>
                </a:solidFill>
              </a:rPr>
              <a:t> adımında eğitimini tamamlamaktadır.</a:t>
            </a:r>
          </a:p>
          <a:p>
            <a:r>
              <a:rPr lang="tr-TR" sz="1600" dirty="0">
                <a:solidFill>
                  <a:schemeClr val="bg1"/>
                </a:solidFill>
              </a:rPr>
              <a:t>SGD optimizasyon algoritması, 0.01 öğrenme oranının yanında 0.99 momentum ve </a:t>
            </a:r>
            <a:r>
              <a:rPr lang="tr-TR" sz="1600" dirty="0" err="1">
                <a:solidFill>
                  <a:schemeClr val="bg1"/>
                </a:solidFill>
              </a:rPr>
              <a:t>nesterov</a:t>
            </a:r>
            <a:r>
              <a:rPr lang="tr-TR" sz="1600" dirty="0">
                <a:solidFill>
                  <a:schemeClr val="bg1"/>
                </a:solidFill>
              </a:rPr>
              <a:t> eklentilerini dahil etmektedir.  </a:t>
            </a:r>
          </a:p>
          <a:p>
            <a:r>
              <a:rPr lang="tr-TR" sz="1600" dirty="0" err="1">
                <a:solidFill>
                  <a:schemeClr val="bg1"/>
                </a:solidFill>
              </a:rPr>
              <a:t>Averagepooling</a:t>
            </a:r>
            <a:r>
              <a:rPr lang="tr-TR" sz="1600" dirty="0">
                <a:solidFill>
                  <a:schemeClr val="bg1"/>
                </a:solidFill>
              </a:rPr>
              <a:t> katmanı kullanılmaktadır. </a:t>
            </a:r>
          </a:p>
        </p:txBody>
      </p:sp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E18077F4-F5D7-4B2C-B128-D33F88C7B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641" y="302095"/>
            <a:ext cx="4690358" cy="625381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071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5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804025F-906A-4C04-B9A6-8A71E3510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 fontScale="90000"/>
          </a:bodyPr>
          <a:lstStyle/>
          <a:p>
            <a:r>
              <a:rPr lang="tr-TR" sz="3400" dirty="0">
                <a:solidFill>
                  <a:srgbClr val="FFFFFF"/>
                </a:solidFill>
              </a:rPr>
              <a:t>Farklı Gizli Filtre Sayılı Çekirdek Modelleri ile Çekirdek Modelinin Geliştirilmiş </a:t>
            </a:r>
            <a:br>
              <a:rPr lang="tr-TR" sz="3400" dirty="0">
                <a:solidFill>
                  <a:srgbClr val="FFFFFF"/>
                </a:solidFill>
              </a:rPr>
            </a:br>
            <a:r>
              <a:rPr lang="tr-TR" sz="3400" dirty="0">
                <a:solidFill>
                  <a:srgbClr val="FFFFFF"/>
                </a:solidFill>
              </a:rPr>
              <a:t>5-Katmanlı Deney Karşılaştırması 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D3C372A-86EF-417E-A8B8-AF1284ACC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7741" y="1290431"/>
            <a:ext cx="4059050" cy="5083736"/>
          </a:xfrm>
        </p:spPr>
        <p:txBody>
          <a:bodyPr>
            <a:noAutofit/>
          </a:bodyPr>
          <a:lstStyle/>
          <a:p>
            <a:r>
              <a:rPr lang="tr-TR" sz="1600" dirty="0" err="1"/>
              <a:t>KMeans</a:t>
            </a:r>
            <a:r>
              <a:rPr lang="tr-TR" sz="1600" dirty="0"/>
              <a:t> aksanında 5 adet </a:t>
            </a:r>
            <a:r>
              <a:rPr lang="tr-TR" sz="1600" dirty="0" err="1"/>
              <a:t>n_clusters</a:t>
            </a:r>
            <a:r>
              <a:rPr lang="tr-TR" sz="1600" dirty="0"/>
              <a:t> küme sayısına ayrıştırıldığında,</a:t>
            </a:r>
          </a:p>
          <a:p>
            <a:r>
              <a:rPr lang="tr-TR" sz="1600" dirty="0"/>
              <a:t>Çekirdek Modelinin Geliştirilmiş 5-Katmanlı Deneyi </a:t>
            </a:r>
          </a:p>
          <a:p>
            <a:r>
              <a:rPr lang="tr-TR" sz="1600" dirty="0"/>
              <a:t>6 Gizli Filtre Sayılı Çekirdek Modelinden daha başarılı </a:t>
            </a:r>
            <a:r>
              <a:rPr lang="tr-TR" sz="1600" dirty="0" err="1"/>
              <a:t>Calinski-Harabasz</a:t>
            </a:r>
            <a:r>
              <a:rPr lang="tr-TR" sz="1600" dirty="0"/>
              <a:t> </a:t>
            </a:r>
            <a:r>
              <a:rPr lang="tr-TR" sz="1600" dirty="0" err="1"/>
              <a:t>index</a:t>
            </a:r>
            <a:r>
              <a:rPr lang="tr-TR" sz="1600" dirty="0"/>
              <a:t> performansı göstermektedir. </a:t>
            </a:r>
          </a:p>
          <a:p>
            <a:r>
              <a:rPr lang="tr-TR" sz="1600" dirty="0"/>
              <a:t>Yalnız yakın </a:t>
            </a:r>
            <a:r>
              <a:rPr lang="tr-TR" sz="1600" dirty="0" err="1"/>
              <a:t>Silhouette</a:t>
            </a:r>
            <a:r>
              <a:rPr lang="tr-TR" sz="1600" dirty="0"/>
              <a:t> katsayısı ile </a:t>
            </a:r>
            <a:r>
              <a:rPr lang="tr-TR" sz="1600" dirty="0" err="1"/>
              <a:t>Davies-Bouldin</a:t>
            </a:r>
            <a:r>
              <a:rPr lang="tr-TR" sz="1600" dirty="0"/>
              <a:t> </a:t>
            </a:r>
            <a:r>
              <a:rPr lang="tr-TR" sz="1600" dirty="0" err="1"/>
              <a:t>index</a:t>
            </a:r>
            <a:r>
              <a:rPr lang="tr-TR" sz="1600" dirty="0"/>
              <a:t> değerine sahiptir. </a:t>
            </a:r>
          </a:p>
          <a:p>
            <a:r>
              <a:rPr lang="tr-TR" sz="1600" dirty="0"/>
              <a:t>5749 Gizli Filtre Sayılı Çekirdek Modelinden daha başarılı </a:t>
            </a:r>
            <a:r>
              <a:rPr lang="tr-TR" sz="1600" dirty="0" err="1"/>
              <a:t>Silhouette</a:t>
            </a:r>
            <a:r>
              <a:rPr lang="tr-TR" sz="1600" dirty="0"/>
              <a:t> katsayısı, </a:t>
            </a:r>
            <a:r>
              <a:rPr lang="tr-TR" sz="1600" dirty="0" err="1"/>
              <a:t>Calinski-Harabasz</a:t>
            </a:r>
            <a:r>
              <a:rPr lang="tr-TR" sz="1600" dirty="0"/>
              <a:t> </a:t>
            </a:r>
            <a:r>
              <a:rPr lang="tr-TR" sz="1600" dirty="0" err="1"/>
              <a:t>index</a:t>
            </a:r>
            <a:r>
              <a:rPr lang="tr-TR" sz="1600" dirty="0"/>
              <a:t> ve </a:t>
            </a:r>
            <a:r>
              <a:rPr lang="tr-TR" sz="1600" dirty="0" err="1"/>
              <a:t>Davies-Bouldin</a:t>
            </a:r>
            <a:r>
              <a:rPr lang="tr-TR" sz="1600" dirty="0"/>
              <a:t> </a:t>
            </a:r>
            <a:r>
              <a:rPr lang="tr-TR" sz="1600" dirty="0" err="1"/>
              <a:t>index</a:t>
            </a:r>
            <a:r>
              <a:rPr lang="tr-TR" sz="1600" dirty="0"/>
              <a:t> değerine sahiptir.  </a:t>
            </a:r>
          </a:p>
          <a:p>
            <a:r>
              <a:rPr lang="tr-TR" sz="1600" dirty="0" err="1"/>
              <a:t>KMeans</a:t>
            </a:r>
            <a:r>
              <a:rPr lang="tr-TR" sz="1600" dirty="0"/>
              <a:t> aksanında 2 adet </a:t>
            </a:r>
            <a:r>
              <a:rPr lang="tr-TR" sz="1600" dirty="0" err="1"/>
              <a:t>n_clusters</a:t>
            </a:r>
            <a:r>
              <a:rPr lang="tr-TR" sz="1600" dirty="0"/>
              <a:t> küme sayısına ayrıştırıldığında, </a:t>
            </a:r>
          </a:p>
          <a:p>
            <a:r>
              <a:rPr lang="tr-TR" sz="1600" dirty="0"/>
              <a:t>5749 Gizli Filtre Sayılı Çekirdek Modeli  ile Çekirdek Modelinin Geliştirilmiş 5-Katmanlı  Deneyinin </a:t>
            </a:r>
            <a:r>
              <a:rPr lang="tr-TR" sz="1600" dirty="0" err="1"/>
              <a:t>external-internal</a:t>
            </a:r>
            <a:r>
              <a:rPr lang="tr-TR" sz="1600" dirty="0"/>
              <a:t> metrik performansları çelişmektedir.  </a:t>
            </a:r>
          </a:p>
          <a:p>
            <a:endParaRPr lang="tr-TR" sz="1400" dirty="0"/>
          </a:p>
          <a:p>
            <a:endParaRPr lang="tr-TR" sz="1400" dirty="0"/>
          </a:p>
        </p:txBody>
      </p: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o 6">
            <a:extLst>
              <a:ext uri="{FF2B5EF4-FFF2-40B4-BE49-F238E27FC236}">
                <a16:creationId xmlns:a16="http://schemas.microsoft.com/office/drawing/2014/main" id="{98CF0BAB-38D0-4660-B476-38F3329203F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0079458"/>
              </p:ext>
            </p:extLst>
          </p:nvPr>
        </p:nvGraphicFramePr>
        <p:xfrm>
          <a:off x="8129870" y="1412487"/>
          <a:ext cx="4059050" cy="18456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9525">
                  <a:extLst>
                    <a:ext uri="{9D8B030D-6E8A-4147-A177-3AD203B41FA5}">
                      <a16:colId xmlns:a16="http://schemas.microsoft.com/office/drawing/2014/main" val="1480022459"/>
                    </a:ext>
                  </a:extLst>
                </a:gridCol>
                <a:gridCol w="2029525">
                  <a:extLst>
                    <a:ext uri="{9D8B030D-6E8A-4147-A177-3AD203B41FA5}">
                      <a16:colId xmlns:a16="http://schemas.microsoft.com/office/drawing/2014/main" val="1741908535"/>
                    </a:ext>
                  </a:extLst>
                </a:gridCol>
              </a:tblGrid>
              <a:tr h="369123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108433"/>
                  </a:ext>
                </a:extLst>
              </a:tr>
              <a:tr h="369123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Number of </a:t>
                      </a:r>
                      <a:r>
                        <a:rPr lang="tr-TR" dirty="0" err="1"/>
                        <a:t>clusters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3562"/>
                  </a:ext>
                </a:extLst>
              </a:tr>
              <a:tr h="369123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Inertia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4168579840.0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871158"/>
                  </a:ext>
                </a:extLst>
              </a:tr>
              <a:tr h="369123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Homojenlik katsayısı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0.0492637669441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228380"/>
                  </a:ext>
                </a:extLst>
              </a:tr>
              <a:tr h="369123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Accuracy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0.62352941176470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063873"/>
                  </a:ext>
                </a:extLst>
              </a:tr>
            </a:tbl>
          </a:graphicData>
        </a:graphic>
      </p:graphicFrame>
      <p:sp>
        <p:nvSpPr>
          <p:cNvPr id="5" name="Metin kutusu 4">
            <a:extLst>
              <a:ext uri="{FF2B5EF4-FFF2-40B4-BE49-F238E27FC236}">
                <a16:creationId xmlns:a16="http://schemas.microsoft.com/office/drawing/2014/main" id="{878BB9DA-6E26-4E50-9B1D-5279822DABE6}"/>
              </a:ext>
            </a:extLst>
          </p:cNvPr>
          <p:cNvSpPr txBox="1"/>
          <p:nvPr/>
        </p:nvSpPr>
        <p:spPr>
          <a:xfrm>
            <a:off x="4275826" y="197517"/>
            <a:ext cx="7266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Çekirdek Modelinin Geliştirilmiş 5-Katmanlı Deneyi ile Farklı Gizli Filtre Sayılı Çekirdek Modellerine ait CNN yüz temsilleri </a:t>
            </a:r>
          </a:p>
        </p:txBody>
      </p:sp>
      <p:graphicFrame>
        <p:nvGraphicFramePr>
          <p:cNvPr id="14" name="Tablo 6">
            <a:extLst>
              <a:ext uri="{FF2B5EF4-FFF2-40B4-BE49-F238E27FC236}">
                <a16:creationId xmlns:a16="http://schemas.microsoft.com/office/drawing/2014/main" id="{6855BDCA-0DED-447A-8B6D-BD5D1A2AC5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3717400"/>
              </p:ext>
            </p:extLst>
          </p:nvPr>
        </p:nvGraphicFramePr>
        <p:xfrm>
          <a:off x="8126792" y="4036663"/>
          <a:ext cx="4059050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9525">
                  <a:extLst>
                    <a:ext uri="{9D8B030D-6E8A-4147-A177-3AD203B41FA5}">
                      <a16:colId xmlns:a16="http://schemas.microsoft.com/office/drawing/2014/main" val="1480022459"/>
                    </a:ext>
                  </a:extLst>
                </a:gridCol>
                <a:gridCol w="2029525">
                  <a:extLst>
                    <a:ext uri="{9D8B030D-6E8A-4147-A177-3AD203B41FA5}">
                      <a16:colId xmlns:a16="http://schemas.microsoft.com/office/drawing/2014/main" val="1741908535"/>
                    </a:ext>
                  </a:extLst>
                </a:gridCol>
              </a:tblGrid>
              <a:tr h="358588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108433"/>
                  </a:ext>
                </a:extLst>
              </a:tr>
              <a:tr h="358588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Number of </a:t>
                      </a:r>
                      <a:r>
                        <a:rPr lang="tr-TR" dirty="0" err="1"/>
                        <a:t>clusters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13562"/>
                  </a:ext>
                </a:extLst>
              </a:tr>
              <a:tr h="358588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Inertia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461525.46875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871158"/>
                  </a:ext>
                </a:extLst>
              </a:tr>
              <a:tr h="358588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Homojenlik katsayısı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0.00096370875762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228380"/>
                  </a:ext>
                </a:extLst>
              </a:tr>
              <a:tr h="358588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Accuracy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0.5294117647058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063873"/>
                  </a:ext>
                </a:extLst>
              </a:tr>
            </a:tbl>
          </a:graphicData>
        </a:graphic>
      </p:graphicFrame>
      <p:sp>
        <p:nvSpPr>
          <p:cNvPr id="7" name="Metin kutusu 6">
            <a:extLst>
              <a:ext uri="{FF2B5EF4-FFF2-40B4-BE49-F238E27FC236}">
                <a16:creationId xmlns:a16="http://schemas.microsoft.com/office/drawing/2014/main" id="{D2860879-3209-4859-8F23-D43FE7AFE4C1}"/>
              </a:ext>
            </a:extLst>
          </p:cNvPr>
          <p:cNvSpPr txBox="1"/>
          <p:nvPr/>
        </p:nvSpPr>
        <p:spPr>
          <a:xfrm>
            <a:off x="8126792" y="992537"/>
            <a:ext cx="386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5749 Gizli Filtre Sayılı Çekirdek Modeli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833617DD-35BD-4452-B5FF-86BCECDCE1A1}"/>
              </a:ext>
            </a:extLst>
          </p:cNvPr>
          <p:cNvSpPr txBox="1"/>
          <p:nvPr/>
        </p:nvSpPr>
        <p:spPr>
          <a:xfrm>
            <a:off x="8126792" y="3372925"/>
            <a:ext cx="4065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Çekirdek Modelinin Geliştirilmiş 5-Katmanlı  Deneyi </a:t>
            </a:r>
          </a:p>
        </p:txBody>
      </p:sp>
    </p:spTree>
    <p:extLst>
      <p:ext uri="{BB962C8B-B14F-4D97-AF65-F5344CB8AC3E}">
        <p14:creationId xmlns:p14="http://schemas.microsoft.com/office/powerpoint/2010/main" val="4270717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>
            <a:extLst>
              <a:ext uri="{FF2B5EF4-FFF2-40B4-BE49-F238E27FC236}">
                <a16:creationId xmlns:a16="http://schemas.microsoft.com/office/drawing/2014/main" id="{8C290F40-66E1-4CD8-A341-573A50958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115" y="1165050"/>
            <a:ext cx="4724569" cy="15000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Resim 5">
            <a:extLst>
              <a:ext uri="{FF2B5EF4-FFF2-40B4-BE49-F238E27FC236}">
                <a16:creationId xmlns:a16="http://schemas.microsoft.com/office/drawing/2014/main" id="{DEC12363-E018-4C9C-9910-39460AFFC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1163721"/>
            <a:ext cx="4732940" cy="15027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Resim 11">
            <a:extLst>
              <a:ext uri="{FF2B5EF4-FFF2-40B4-BE49-F238E27FC236}">
                <a16:creationId xmlns:a16="http://schemas.microsoft.com/office/drawing/2014/main" id="{FD37E1EC-A1D8-4437-9937-B09FB7655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15" y="4188316"/>
            <a:ext cx="4724569" cy="1511862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56B63AEC-B26B-4D98-A83C-F08213011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316" y="4190780"/>
            <a:ext cx="4732940" cy="1514541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65D966DC-87B3-4B57-A7E9-9D54872B1748}"/>
              </a:ext>
            </a:extLst>
          </p:cNvPr>
          <p:cNvSpPr txBox="1"/>
          <p:nvPr/>
        </p:nvSpPr>
        <p:spPr>
          <a:xfrm>
            <a:off x="1129115" y="347272"/>
            <a:ext cx="5104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5749 Gizli Filtre Sayılı Çekirdek Modeli 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2966DB36-D31B-419A-BD9E-2CE3512592F4}"/>
              </a:ext>
            </a:extLst>
          </p:cNvPr>
          <p:cNvSpPr txBox="1"/>
          <p:nvPr/>
        </p:nvSpPr>
        <p:spPr>
          <a:xfrm>
            <a:off x="6338316" y="347726"/>
            <a:ext cx="5742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/>
              <a:t>Çekirdek Modelinin Geliştirilmiş 5-Katmanlı Deneyi </a:t>
            </a:r>
          </a:p>
        </p:txBody>
      </p:sp>
    </p:spTree>
    <p:extLst>
      <p:ext uri="{BB962C8B-B14F-4D97-AF65-F5344CB8AC3E}">
        <p14:creationId xmlns:p14="http://schemas.microsoft.com/office/powerpoint/2010/main" val="35769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poz, çeşitli, grup, eski içeren bir resim&#10;&#10;Açıklama otomatik olarak oluşturuldu">
            <a:extLst>
              <a:ext uri="{FF2B5EF4-FFF2-40B4-BE49-F238E27FC236}">
                <a16:creationId xmlns:a16="http://schemas.microsoft.com/office/drawing/2014/main" id="{8D62EEA4-D4F6-4959-9DF9-0F72594D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429621"/>
            <a:ext cx="5294716" cy="199875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sim 2" descr="poz, çeşitli, grup, eski içeren bir resim&#10;&#10;Açıklama otomatik olarak oluşturuldu">
            <a:extLst>
              <a:ext uri="{FF2B5EF4-FFF2-40B4-BE49-F238E27FC236}">
                <a16:creationId xmlns:a16="http://schemas.microsoft.com/office/drawing/2014/main" id="{FCFA1CB8-C783-4068-8735-762F85E45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8" y="1915999"/>
            <a:ext cx="5294715" cy="201199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841F71B-915D-4729-800E-1FA1218CD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643464" y="4443861"/>
            <a:ext cx="4745281" cy="473924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CEC43521-913E-4251-A768-2E3DCF12B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818" y="3936855"/>
            <a:ext cx="5294714" cy="1014845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D87C15FC-CBC0-4F6D-9964-6A98BAF69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4" y="1915999"/>
            <a:ext cx="5294716" cy="472797"/>
          </a:xfrm>
          <a:prstGeom prst="rect">
            <a:avLst/>
          </a:prstGeom>
        </p:spPr>
      </p:pic>
      <p:sp>
        <p:nvSpPr>
          <p:cNvPr id="17" name="Metin kutusu 16">
            <a:extLst>
              <a:ext uri="{FF2B5EF4-FFF2-40B4-BE49-F238E27FC236}">
                <a16:creationId xmlns:a16="http://schemas.microsoft.com/office/drawing/2014/main" id="{91C913AB-4FC8-4F7B-AFC7-EBEC63E9F075}"/>
              </a:ext>
            </a:extLst>
          </p:cNvPr>
          <p:cNvSpPr txBox="1"/>
          <p:nvPr/>
        </p:nvSpPr>
        <p:spPr>
          <a:xfrm>
            <a:off x="643463" y="1161938"/>
            <a:ext cx="399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5749 Gizli Filtre Sayılı Çekirdek Modeli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369D5F0A-DAA8-436E-B9DE-6B87B2AD4DCC}"/>
              </a:ext>
            </a:extLst>
          </p:cNvPr>
          <p:cNvSpPr txBox="1"/>
          <p:nvPr/>
        </p:nvSpPr>
        <p:spPr>
          <a:xfrm>
            <a:off x="6253818" y="1176291"/>
            <a:ext cx="505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Çekirdek Modelinin Geliştirilmiş 5-Katmanlı Deneyi </a:t>
            </a:r>
          </a:p>
        </p:txBody>
      </p:sp>
    </p:spTree>
    <p:extLst>
      <p:ext uri="{BB962C8B-B14F-4D97-AF65-F5344CB8AC3E}">
        <p14:creationId xmlns:p14="http://schemas.microsoft.com/office/powerpoint/2010/main" val="352843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CDF6DAD-6680-48EA-B64B-A5F5A4E46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94" y="364885"/>
            <a:ext cx="6025896" cy="57929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322CC0B-5652-42B6-B928-75687350C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6" y="700186"/>
            <a:ext cx="5374494" cy="1188720"/>
          </a:xfrm>
        </p:spPr>
        <p:txBody>
          <a:bodyPr anchor="ctr">
            <a:normAutofit/>
          </a:bodyPr>
          <a:lstStyle/>
          <a:p>
            <a:r>
              <a:rPr lang="tr-TR" sz="3700">
                <a:solidFill>
                  <a:schemeClr val="bg1"/>
                </a:solidFill>
              </a:rPr>
              <a:t>VGG-16 Transfer Learning CNN Yüz Temsilleri 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2077B43D-4023-4B37-84F0-0B92F6335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76" y="2066544"/>
            <a:ext cx="5374494" cy="3788346"/>
          </a:xfrm>
        </p:spPr>
        <p:txBody>
          <a:bodyPr>
            <a:normAutofit/>
          </a:bodyPr>
          <a:lstStyle/>
          <a:p>
            <a:r>
              <a:rPr lang="tr-TR" sz="1700" dirty="0">
                <a:solidFill>
                  <a:schemeClr val="bg1"/>
                </a:solidFill>
              </a:rPr>
              <a:t>VGG-16 Transfer Learning, 16 blok </a:t>
            </a:r>
            <a:r>
              <a:rPr lang="tr-TR" sz="1700" dirty="0" err="1">
                <a:solidFill>
                  <a:schemeClr val="bg1"/>
                </a:solidFill>
              </a:rPr>
              <a:t>konvolüsyon</a:t>
            </a:r>
            <a:r>
              <a:rPr lang="tr-TR" sz="1700" dirty="0">
                <a:solidFill>
                  <a:schemeClr val="bg1"/>
                </a:solidFill>
              </a:rPr>
              <a:t> katmanlı mimarinin iki adet </a:t>
            </a:r>
            <a:r>
              <a:rPr lang="tr-TR" sz="1700" dirty="0" err="1">
                <a:solidFill>
                  <a:schemeClr val="bg1"/>
                </a:solidFill>
              </a:rPr>
              <a:t>fully-connected</a:t>
            </a:r>
            <a:r>
              <a:rPr lang="tr-TR" sz="1700" dirty="0">
                <a:solidFill>
                  <a:schemeClr val="bg1"/>
                </a:solidFill>
              </a:rPr>
              <a:t> (FC) katmanına (128 Dense/6 </a:t>
            </a:r>
            <a:r>
              <a:rPr lang="tr-TR" sz="1700" dirty="0" err="1">
                <a:solidFill>
                  <a:schemeClr val="bg1"/>
                </a:solidFill>
              </a:rPr>
              <a:t>softmax</a:t>
            </a:r>
            <a:r>
              <a:rPr lang="tr-TR" sz="1700" dirty="0">
                <a:solidFill>
                  <a:schemeClr val="bg1"/>
                </a:solidFill>
              </a:rPr>
              <a:t> Dense) entegre edilmesidir. </a:t>
            </a:r>
          </a:p>
          <a:p>
            <a:r>
              <a:rPr lang="tr-TR" sz="1700" dirty="0">
                <a:solidFill>
                  <a:schemeClr val="bg1"/>
                </a:solidFill>
              </a:rPr>
              <a:t>VGG-16 Transfer Learning CNN yüz temsilleri </a:t>
            </a:r>
            <a:r>
              <a:rPr lang="tr-TR" sz="1700" dirty="0" err="1">
                <a:solidFill>
                  <a:schemeClr val="bg1"/>
                </a:solidFill>
              </a:rPr>
              <a:t>KMeans</a:t>
            </a:r>
            <a:r>
              <a:rPr lang="tr-TR" sz="1700" dirty="0">
                <a:solidFill>
                  <a:schemeClr val="bg1"/>
                </a:solidFill>
              </a:rPr>
              <a:t> aksanında 5 adet </a:t>
            </a:r>
            <a:r>
              <a:rPr lang="tr-TR" sz="1700" dirty="0" err="1">
                <a:solidFill>
                  <a:schemeClr val="bg1"/>
                </a:solidFill>
              </a:rPr>
              <a:t>n_clusters</a:t>
            </a:r>
            <a:r>
              <a:rPr lang="tr-TR" sz="1700" dirty="0">
                <a:solidFill>
                  <a:schemeClr val="bg1"/>
                </a:solidFill>
              </a:rPr>
              <a:t>  küme sayısına ayrıştırıldığında, </a:t>
            </a:r>
          </a:p>
          <a:p>
            <a:r>
              <a:rPr lang="tr-TR" sz="1700" dirty="0" err="1">
                <a:solidFill>
                  <a:schemeClr val="bg1"/>
                </a:solidFill>
              </a:rPr>
              <a:t>Silhouette</a:t>
            </a:r>
            <a:r>
              <a:rPr lang="tr-TR" sz="1700" dirty="0">
                <a:solidFill>
                  <a:schemeClr val="bg1"/>
                </a:solidFill>
              </a:rPr>
              <a:t> katsayısı</a:t>
            </a:r>
          </a:p>
          <a:p>
            <a:r>
              <a:rPr lang="tr-TR" sz="1700" dirty="0" err="1">
                <a:solidFill>
                  <a:schemeClr val="bg1"/>
                </a:solidFill>
              </a:rPr>
              <a:t>Calinski-Harabasz</a:t>
            </a:r>
            <a:r>
              <a:rPr lang="tr-TR" sz="1700" dirty="0">
                <a:solidFill>
                  <a:schemeClr val="bg1"/>
                </a:solidFill>
              </a:rPr>
              <a:t> </a:t>
            </a:r>
            <a:r>
              <a:rPr lang="tr-TR" sz="1700" dirty="0" err="1">
                <a:solidFill>
                  <a:schemeClr val="bg1"/>
                </a:solidFill>
              </a:rPr>
              <a:t>index</a:t>
            </a:r>
            <a:r>
              <a:rPr lang="tr-TR" sz="1700" dirty="0">
                <a:solidFill>
                  <a:schemeClr val="bg1"/>
                </a:solidFill>
              </a:rPr>
              <a:t>  </a:t>
            </a:r>
          </a:p>
          <a:p>
            <a:r>
              <a:rPr lang="tr-TR" sz="1700" dirty="0" err="1">
                <a:solidFill>
                  <a:schemeClr val="bg1"/>
                </a:solidFill>
              </a:rPr>
              <a:t>Davies-Bouldin</a:t>
            </a:r>
            <a:r>
              <a:rPr lang="tr-TR" sz="1700" dirty="0">
                <a:solidFill>
                  <a:schemeClr val="bg1"/>
                </a:solidFill>
              </a:rPr>
              <a:t> </a:t>
            </a:r>
            <a:r>
              <a:rPr lang="tr-TR" sz="1700" dirty="0" err="1">
                <a:solidFill>
                  <a:schemeClr val="bg1"/>
                </a:solidFill>
              </a:rPr>
              <a:t>index</a:t>
            </a:r>
            <a:r>
              <a:rPr lang="tr-TR" sz="1700" dirty="0">
                <a:solidFill>
                  <a:schemeClr val="bg1"/>
                </a:solidFill>
              </a:rPr>
              <a:t> performans değerleri</a:t>
            </a:r>
          </a:p>
          <a:p>
            <a:r>
              <a:rPr lang="tr-TR" sz="1700" dirty="0">
                <a:solidFill>
                  <a:schemeClr val="bg1"/>
                </a:solidFill>
              </a:rPr>
              <a:t>Farklı Gizli Filtre Sayılı Çekirdek Modelleri ile Çekirdek Modelinin Geliştirilmiş 5-Katmanlı Deneyine göre daha düşük başarıdadır.     </a:t>
            </a:r>
          </a:p>
        </p:txBody>
      </p:sp>
      <p:pic>
        <p:nvPicPr>
          <p:cNvPr id="7" name="Resim 6" descr="tablo içeren bir resim&#10;&#10;Açıklama otomatik olarak oluşturuldu">
            <a:extLst>
              <a:ext uri="{FF2B5EF4-FFF2-40B4-BE49-F238E27FC236}">
                <a16:creationId xmlns:a16="http://schemas.microsoft.com/office/drawing/2014/main" id="{4188FE93-8B7D-466F-96F2-F005E65DB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872" y="494446"/>
            <a:ext cx="4569377" cy="278892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AF6E1F1-57C1-4F64-8FBE-7324862DA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652" y="3960717"/>
            <a:ext cx="5260087" cy="168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19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F84161A-B71A-4970-B3B9-9A8B32B0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tr-TR">
                <a:solidFill>
                  <a:schemeClr val="bg1"/>
                </a:solidFill>
              </a:rPr>
              <a:t>FFHQ Veri Kümesi Deneyi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E2F48FA-5087-4004-A846-DDA41C626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tr-TR" sz="1600">
                <a:solidFill>
                  <a:schemeClr val="bg1"/>
                </a:solidFill>
              </a:rPr>
              <a:t>FFHQ (Flicker-Faces-HQ High Quality Human Faces) veri kümesi, 128x128 (png) matris boyutundadır. </a:t>
            </a:r>
          </a:p>
          <a:p>
            <a:r>
              <a:rPr lang="tr-TR" sz="1600">
                <a:solidFill>
                  <a:schemeClr val="bg1"/>
                </a:solidFill>
              </a:rPr>
              <a:t>FFHQ veri kümesi, toplam 70,000 adet görüntü örneği içermektedir.   </a:t>
            </a:r>
          </a:p>
          <a:p>
            <a:r>
              <a:rPr lang="tr-TR" sz="1600">
                <a:solidFill>
                  <a:schemeClr val="bg1"/>
                </a:solidFill>
              </a:rPr>
              <a:t>Çekirdek Modelinin Geliştirilmiş 5-Katmanlı Deneyi, FFHQ veri kümesinin 3320 adet görüntü örneği </a:t>
            </a:r>
          </a:p>
          <a:p>
            <a:r>
              <a:rPr lang="tr-TR" sz="1600">
                <a:solidFill>
                  <a:schemeClr val="bg1"/>
                </a:solidFill>
              </a:rPr>
              <a:t>Silhouette katsayısı, Calinski-Harabasz index ve Davies-Bouldin index internal metriklerince yazdırıldığında</a:t>
            </a:r>
          </a:p>
          <a:p>
            <a:r>
              <a:rPr lang="tr-TR" sz="1600">
                <a:solidFill>
                  <a:schemeClr val="bg1"/>
                </a:solidFill>
              </a:rPr>
              <a:t>13233 adet görüntü örneği içeren LFW veri kümesine nazaran daha başarılı sonuçlar yazdırdığı görülmektedir. </a:t>
            </a:r>
          </a:p>
          <a:p>
            <a:endParaRPr lang="tr-TR" sz="1600">
              <a:solidFill>
                <a:schemeClr val="bg1"/>
              </a:solidFill>
            </a:endParaRPr>
          </a:p>
          <a:p>
            <a:endParaRPr lang="tr-TR" sz="1600">
              <a:solidFill>
                <a:schemeClr val="bg1"/>
              </a:solidFill>
            </a:endParaRPr>
          </a:p>
        </p:txBody>
      </p:sp>
      <p:pic>
        <p:nvPicPr>
          <p:cNvPr id="5" name="Resim 4" descr="poz, farklı, grup, çeşitli içeren bir resim&#10;&#10;Açıklama otomatik olarak oluşturuldu">
            <a:extLst>
              <a:ext uri="{FF2B5EF4-FFF2-40B4-BE49-F238E27FC236}">
                <a16:creationId xmlns:a16="http://schemas.microsoft.com/office/drawing/2014/main" id="{A43DB5F9-7950-4DA4-ACE0-48E67758E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577" y="2288833"/>
            <a:ext cx="5946423" cy="16352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Resim 6">
            <a:extLst>
              <a:ext uri="{FF2B5EF4-FFF2-40B4-BE49-F238E27FC236}">
                <a16:creationId xmlns:a16="http://schemas.microsoft.com/office/drawing/2014/main" id="{3F0366A6-BDC5-42CC-B4C8-79E32467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576" y="4288788"/>
            <a:ext cx="5946423" cy="192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25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2C7D7C94-41C0-4614-8A18-941174D4D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8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1D0CDFDC-3622-4A95-BEFC-FA4CE06BA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68" y="1238032"/>
            <a:ext cx="9611581" cy="2558305"/>
          </a:xfrm>
        </p:spPr>
        <p:txBody>
          <a:bodyPr anchor="b">
            <a:normAutofit/>
          </a:bodyPr>
          <a:lstStyle/>
          <a:p>
            <a:pPr algn="l"/>
            <a:r>
              <a:rPr lang="tr-TR" sz="4800" dirty="0">
                <a:solidFill>
                  <a:schemeClr val="tx2"/>
                </a:solidFill>
              </a:rPr>
              <a:t>Dinlediğiniz için teşekkür ederim …</a:t>
            </a:r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61F6FBC1-6409-4059-B87B-1BE513242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A98E26-C7DC-48E3-8F50-FBF7F3C50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B3D45F-509E-43F3-B685-A5E78AD0D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C53B0F8-0414-437D-87C2-23F48DF9C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B56551-40C7-4552-A11A-6D86B7EB08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2650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9D58EED-F673-4FBA-BC5E-86158C31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8" y="636174"/>
            <a:ext cx="10073401" cy="900131"/>
          </a:xfrm>
        </p:spPr>
        <p:txBody>
          <a:bodyPr anchor="t">
            <a:normAutofit fontScale="90000"/>
          </a:bodyPr>
          <a:lstStyle/>
          <a:p>
            <a:r>
              <a:rPr lang="tr-TR" sz="4000" dirty="0">
                <a:solidFill>
                  <a:schemeClr val="bg1"/>
                </a:solidFill>
              </a:rPr>
              <a:t>Neden Derin Öğrenme Ağları ile Görüntü Kümeleme ?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3331EF9-A46F-4611-9CFF-188E37BCE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 fontScale="85000" lnSpcReduction="20000"/>
          </a:bodyPr>
          <a:lstStyle/>
          <a:p>
            <a:r>
              <a:rPr lang="tr-TR" sz="2400" dirty="0"/>
              <a:t>Derin öğrenme ile görüntü kümelemenin temel amacı, bağlantılı </a:t>
            </a:r>
            <a:r>
              <a:rPr lang="tr-TR" sz="2400" dirty="0" err="1"/>
              <a:t>pixel</a:t>
            </a:r>
            <a:r>
              <a:rPr lang="tr-TR" sz="2400" dirty="0"/>
              <a:t> karakteristiklerinin benzerliklerine dayalı kümelere ayrıştırılabilmesidir.</a:t>
            </a:r>
          </a:p>
          <a:p>
            <a:r>
              <a:rPr lang="tr-TR" sz="2400" dirty="0"/>
              <a:t>Yüz fotoğraflarının benzerliklerine göre ayrıştırılması, insan yüzünün </a:t>
            </a:r>
            <a:r>
              <a:rPr lang="tr-TR" sz="2400" dirty="0" err="1"/>
              <a:t>pixel</a:t>
            </a:r>
            <a:r>
              <a:rPr lang="tr-TR" sz="2400" dirty="0"/>
              <a:t> hat karakteristikleri için tanımlayıcı bağlantılar kurmaktadır. </a:t>
            </a:r>
          </a:p>
          <a:p>
            <a:r>
              <a:rPr lang="tr-TR" sz="2400" dirty="0"/>
              <a:t>Geniş tabanlı bir yüz fotoğraf destesinin spesifik küme ayrışımlarına bölünmesi, sosyal medyadan asayiş birimlerine kadar onlarca örneği kapsayabilmektedir. </a:t>
            </a:r>
          </a:p>
          <a:p>
            <a:r>
              <a:rPr lang="tr-TR" sz="2400" dirty="0"/>
              <a:t>Facebook sosyal medya ortamına gündelik yüklenen 350 milyon yüz fotoğrafı, grup başlıksız olabilmektedir.</a:t>
            </a:r>
          </a:p>
          <a:p>
            <a:r>
              <a:rPr lang="tr-TR" sz="2400" dirty="0"/>
              <a:t>Bu sebeple yüz fotoğraflarının sosyal medya ortamında  benzerlik kimliklerine göre organizasyonu önemlidir. </a:t>
            </a:r>
          </a:p>
          <a:p>
            <a:r>
              <a:rPr lang="tr-TR" sz="2400" dirty="0"/>
              <a:t>Suç soruşturmalarında yüksek sayıda yüz görüntüsünün analiz edilmesi gerekmektedir. </a:t>
            </a:r>
          </a:p>
          <a:p>
            <a:r>
              <a:rPr lang="tr-TR" sz="2400" dirty="0"/>
              <a:t>Özellikle Boston Maraton Bombalaması gibi toplumsal vakalarda on binlerce insan görüntüsü ve video kareleri, analiz edilmek zorunda kalınmıştır. </a:t>
            </a:r>
          </a:p>
          <a:p>
            <a:endParaRPr lang="tr-TR" sz="24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1329C76-4635-4E56-96E2-80E1FB69C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858" y="5456233"/>
            <a:ext cx="1441142" cy="140176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20189E4-F457-4073-9451-436933B6C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8796"/>
            <a:ext cx="2522439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56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10DB5CA-AF1F-4362-8E7C-C70BC5461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tr-TR" sz="4000" dirty="0" err="1">
                <a:solidFill>
                  <a:schemeClr val="bg1"/>
                </a:solidFill>
              </a:rPr>
              <a:t>Labelled</a:t>
            </a:r>
            <a:r>
              <a:rPr lang="tr-TR" sz="4000" dirty="0">
                <a:solidFill>
                  <a:schemeClr val="bg1"/>
                </a:solidFill>
              </a:rPr>
              <a:t> </a:t>
            </a:r>
            <a:r>
              <a:rPr lang="tr-TR" sz="4000" dirty="0" err="1">
                <a:solidFill>
                  <a:schemeClr val="bg1"/>
                </a:solidFill>
              </a:rPr>
              <a:t>Faces</a:t>
            </a:r>
            <a:r>
              <a:rPr lang="tr-TR" sz="4000" dirty="0">
                <a:solidFill>
                  <a:schemeClr val="bg1"/>
                </a:solidFill>
              </a:rPr>
              <a:t> in </a:t>
            </a:r>
            <a:r>
              <a:rPr lang="tr-TR" sz="4000" dirty="0" err="1">
                <a:solidFill>
                  <a:schemeClr val="bg1"/>
                </a:solidFill>
              </a:rPr>
              <a:t>the</a:t>
            </a:r>
            <a:r>
              <a:rPr lang="tr-TR" sz="4000" dirty="0">
                <a:solidFill>
                  <a:schemeClr val="bg1"/>
                </a:solidFill>
              </a:rPr>
              <a:t> Wild (LFW) Veri Kümesi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D0C02DA-25DC-42B1-97B2-B2A5F2800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tr-TR" sz="2400" dirty="0"/>
              <a:t>Derin öğrenme ağları ile görüntü kümelemede yüz görüntülerinin benzerliklerine göre ayrıştırılması, LFW veri kümesi üzerindedir. </a:t>
            </a:r>
          </a:p>
          <a:p>
            <a:r>
              <a:rPr lang="tr-TR" sz="2400" dirty="0"/>
              <a:t>LFW veri kümesi, 5749 şahsa ait  13233 yüz görüntüsüne sahiptir. </a:t>
            </a:r>
          </a:p>
          <a:p>
            <a:r>
              <a:rPr lang="tr-TR" sz="2400" dirty="0"/>
              <a:t>LFW veri kümesinde  1680 adet şahsın iki ya da daha fazla  yüz görüntüsü bulunmaktadır. </a:t>
            </a:r>
          </a:p>
          <a:p>
            <a:r>
              <a:rPr lang="tr-TR" sz="2400" dirty="0"/>
              <a:t>LFW veri kümesinin yüz görüntüleri, </a:t>
            </a:r>
            <a:r>
              <a:rPr lang="tr-TR" sz="2400" dirty="0" err="1"/>
              <a:t>Viola</a:t>
            </a:r>
            <a:r>
              <a:rPr lang="tr-TR" sz="2400" dirty="0"/>
              <a:t> </a:t>
            </a:r>
            <a:r>
              <a:rPr lang="tr-TR" sz="2400" dirty="0" err="1"/>
              <a:t>Jones</a:t>
            </a:r>
            <a:r>
              <a:rPr lang="tr-TR" sz="2400" dirty="0"/>
              <a:t> yüz detektörü ile tespit edilmiştir ve web ortamından çekilmiştir. </a:t>
            </a:r>
          </a:p>
          <a:p>
            <a:r>
              <a:rPr lang="tr-TR" sz="2400" dirty="0"/>
              <a:t>Tüm yüz görüntüleri 250x250 (</a:t>
            </a:r>
            <a:r>
              <a:rPr lang="tr-TR" sz="2400" dirty="0" err="1"/>
              <a:t>jpg</a:t>
            </a:r>
            <a:r>
              <a:rPr lang="tr-TR" sz="2400" dirty="0"/>
              <a:t>) matris boyutundadır ve RGB üç renk kanallıdır. 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84FBA91-C2EA-4236-B33C-2C8882A9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0395" y="5660209"/>
            <a:ext cx="1201593" cy="119779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A1A9005-C381-4B2C-8BE9-567393786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56406"/>
            <a:ext cx="1201593" cy="120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41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C14B3F1-8CC5-4623-94B0-4445E3775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6095CE7-9D02-4371-863C-99F13F838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52060"/>
            <a:ext cx="4853685" cy="1685618"/>
          </a:xfrm>
        </p:spPr>
        <p:txBody>
          <a:bodyPr anchor="b">
            <a:normAutofit fontScale="90000"/>
          </a:bodyPr>
          <a:lstStyle/>
          <a:p>
            <a:r>
              <a:rPr lang="tr-TR" sz="4000"/>
              <a:t>CNN Derin Öğrenme Görüntü Kümeleme Mekanizması</a:t>
            </a:r>
            <a:endParaRPr lang="tr-TR" sz="40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5B51FFD-FF97-4D7F-AD52-C51A54870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324" y="2147887"/>
            <a:ext cx="4929556" cy="4437694"/>
          </a:xfrm>
        </p:spPr>
        <p:txBody>
          <a:bodyPr>
            <a:noAutofit/>
          </a:bodyPr>
          <a:lstStyle/>
          <a:p>
            <a:r>
              <a:rPr lang="tr-TR" sz="1600" dirty="0"/>
              <a:t>LFW yüz görüntüleri </a:t>
            </a:r>
            <a:r>
              <a:rPr lang="tr-TR" sz="1600" dirty="0" err="1"/>
              <a:t>normalizasyona</a:t>
            </a:r>
            <a:r>
              <a:rPr lang="tr-TR" sz="1600" dirty="0"/>
              <a:t> ve data </a:t>
            </a:r>
            <a:r>
              <a:rPr lang="tr-TR" sz="1600" dirty="0" err="1"/>
              <a:t>batch</a:t>
            </a:r>
            <a:r>
              <a:rPr lang="tr-TR" sz="1600" dirty="0"/>
              <a:t> formatına uğratılmaktadır. </a:t>
            </a:r>
          </a:p>
          <a:p>
            <a:r>
              <a:rPr lang="tr-TR" sz="1600" dirty="0"/>
              <a:t>CNN derin öğrenme ağı, </a:t>
            </a:r>
            <a:r>
              <a:rPr lang="tr-TR" sz="1600" dirty="0" err="1"/>
              <a:t>konvolüsyon</a:t>
            </a:r>
            <a:r>
              <a:rPr lang="tr-TR" sz="1600" dirty="0"/>
              <a:t> katmanları ile yapılandırılmaktadır.</a:t>
            </a:r>
          </a:p>
          <a:p>
            <a:r>
              <a:rPr lang="tr-TR" sz="1600" dirty="0"/>
              <a:t>Yapılandırılan CNN derin öğrenme ağı, LFW data </a:t>
            </a:r>
            <a:r>
              <a:rPr lang="tr-TR" sz="1600" dirty="0" err="1"/>
              <a:t>batch</a:t>
            </a:r>
            <a:r>
              <a:rPr lang="tr-TR" sz="1600" dirty="0"/>
              <a:t> yüz görüntüleri ile eğitilmektedir. </a:t>
            </a:r>
          </a:p>
          <a:p>
            <a:r>
              <a:rPr lang="tr-TR" sz="1600" dirty="0"/>
              <a:t>LFW yüz görüntüleri, görüntü kümeleme için direkt «</a:t>
            </a:r>
            <a:r>
              <a:rPr lang="tr-TR" sz="1600" dirty="0" err="1"/>
              <a:t>faces</a:t>
            </a:r>
            <a:r>
              <a:rPr lang="tr-TR" sz="1600" dirty="0"/>
              <a:t>» dizisine atanmaktadır. </a:t>
            </a:r>
          </a:p>
          <a:p>
            <a:r>
              <a:rPr lang="tr-TR" sz="1600" dirty="0"/>
              <a:t>«</a:t>
            </a:r>
            <a:r>
              <a:rPr lang="tr-TR" sz="1600" dirty="0" err="1"/>
              <a:t>faces</a:t>
            </a:r>
            <a:r>
              <a:rPr lang="tr-TR" sz="1600" dirty="0"/>
              <a:t>» dizisinin yüz görüntüleri, bağlantılı CNN derin öğrenme ağına girilmektedir.  </a:t>
            </a:r>
          </a:p>
          <a:p>
            <a:r>
              <a:rPr lang="tr-TR" sz="1600" dirty="0"/>
              <a:t>«</a:t>
            </a:r>
            <a:r>
              <a:rPr lang="tr-TR" sz="1600" dirty="0" err="1"/>
              <a:t>faces</a:t>
            </a:r>
            <a:r>
              <a:rPr lang="tr-TR" sz="1600" dirty="0"/>
              <a:t>» dizisine ait CNN yüz temsilleri, PCA </a:t>
            </a:r>
            <a:r>
              <a:rPr lang="tr-TR" sz="1600" dirty="0" err="1"/>
              <a:t>components</a:t>
            </a:r>
            <a:r>
              <a:rPr lang="tr-TR" sz="1600" dirty="0"/>
              <a:t> 100 paket formatına dönüştürülmektedir. </a:t>
            </a:r>
          </a:p>
          <a:p>
            <a:r>
              <a:rPr lang="tr-TR" sz="1600" dirty="0"/>
              <a:t>PCA formatı </a:t>
            </a:r>
            <a:r>
              <a:rPr lang="tr-TR" sz="1600" dirty="0" err="1"/>
              <a:t>KMeans</a:t>
            </a:r>
            <a:r>
              <a:rPr lang="tr-TR" sz="1600" dirty="0"/>
              <a:t> aksanında 5 adet </a:t>
            </a:r>
            <a:r>
              <a:rPr lang="tr-TR" sz="1600" dirty="0" err="1"/>
              <a:t>n_clusters</a:t>
            </a:r>
            <a:r>
              <a:rPr lang="tr-TR" sz="1600" dirty="0"/>
              <a:t> küme sayısına ayrıştırılmaktadır. </a:t>
            </a:r>
          </a:p>
          <a:p>
            <a:r>
              <a:rPr lang="tr-TR" sz="1600" dirty="0"/>
              <a:t>Cluster küme grupları gösterilmektedir. </a:t>
            </a: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B8EC0F70-6AFD-45BE-8F70-52888FC3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976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Resim 6">
            <a:extLst>
              <a:ext uri="{FF2B5EF4-FFF2-40B4-BE49-F238E27FC236}">
                <a16:creationId xmlns:a16="http://schemas.microsoft.com/office/drawing/2014/main" id="{8FDE8EAB-1A40-479A-B008-053C6289D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1" r="1" b="7359"/>
          <a:stretch/>
        </p:blipFill>
        <p:spPr>
          <a:xfrm>
            <a:off x="6829037" y="459744"/>
            <a:ext cx="4853685" cy="2934000"/>
          </a:xfrm>
          <a:prstGeom prst="rect">
            <a:avLst/>
          </a:prstGeom>
        </p:spPr>
      </p:pic>
      <p:pic>
        <p:nvPicPr>
          <p:cNvPr id="5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FFA7C8A0-AECA-4391-94D3-A54C0E19E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6" r="-4" b="7409"/>
          <a:stretch/>
        </p:blipFill>
        <p:spPr>
          <a:xfrm>
            <a:off x="6829038" y="3842188"/>
            <a:ext cx="4853685" cy="2936699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75D3387F-6F76-4D22-92A3-1EFF8FEBC5E4}"/>
              </a:ext>
            </a:extLst>
          </p:cNvPr>
          <p:cNvSpPr txBox="1"/>
          <p:nvPr/>
        </p:nvSpPr>
        <p:spPr>
          <a:xfrm>
            <a:off x="6745520" y="53298"/>
            <a:ext cx="525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6 Gizli Filtre Sayılı Çekirdek Modeli (6 LFW şahsı)   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4A427093-08D4-40C3-851C-2404039FCDD2}"/>
              </a:ext>
            </a:extLst>
          </p:cNvPr>
          <p:cNvSpPr txBox="1"/>
          <p:nvPr/>
        </p:nvSpPr>
        <p:spPr>
          <a:xfrm>
            <a:off x="6745520" y="3428369"/>
            <a:ext cx="5446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5749 Gizli Filtre Sayılı Çekirdek Modeli (5749 LFW şahsı)</a:t>
            </a:r>
          </a:p>
        </p:txBody>
      </p:sp>
    </p:spTree>
    <p:extLst>
      <p:ext uri="{BB962C8B-B14F-4D97-AF65-F5344CB8AC3E}">
        <p14:creationId xmlns:p14="http://schemas.microsoft.com/office/powerpoint/2010/main" val="380044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0">
            <a:extLst>
              <a:ext uri="{FF2B5EF4-FFF2-40B4-BE49-F238E27FC236}">
                <a16:creationId xmlns:a16="http://schemas.microsoft.com/office/drawing/2014/main" id="{9CDF6DAD-6680-48EA-B64B-A5F5A4E46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94" y="364885"/>
            <a:ext cx="6025896" cy="57929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DE81EA5-0A28-454F-A481-6F0C10A0A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6" y="700186"/>
            <a:ext cx="5374494" cy="1188720"/>
          </a:xfrm>
        </p:spPr>
        <p:txBody>
          <a:bodyPr anchor="ctr">
            <a:normAutofit/>
          </a:bodyPr>
          <a:lstStyle/>
          <a:p>
            <a:r>
              <a:rPr lang="tr-TR" sz="3400">
                <a:solidFill>
                  <a:schemeClr val="bg1"/>
                </a:solidFill>
              </a:rPr>
              <a:t>Çekirdek Modellerinde Internal ve External Metrikler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4FE5C43-213B-452E-84A8-7D6CBBF3A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76" y="2066544"/>
            <a:ext cx="5374494" cy="3788346"/>
          </a:xfrm>
        </p:spPr>
        <p:txBody>
          <a:bodyPr>
            <a:normAutofit/>
          </a:bodyPr>
          <a:lstStyle/>
          <a:p>
            <a:r>
              <a:rPr lang="tr-TR" sz="1700" dirty="0" err="1">
                <a:solidFill>
                  <a:schemeClr val="bg1"/>
                </a:solidFill>
              </a:rPr>
              <a:t>Internal</a:t>
            </a:r>
            <a:r>
              <a:rPr lang="tr-TR" sz="1700" dirty="0">
                <a:solidFill>
                  <a:schemeClr val="bg1"/>
                </a:solidFill>
              </a:rPr>
              <a:t> metrikler, görüntü kümelerinin performans ölçümünü dış faktörlerin yardımı olmadan gerçekleştirmektedir.  </a:t>
            </a:r>
          </a:p>
          <a:p>
            <a:r>
              <a:rPr lang="tr-TR" sz="1700" dirty="0" err="1">
                <a:solidFill>
                  <a:schemeClr val="bg1"/>
                </a:solidFill>
              </a:rPr>
              <a:t>KMeans</a:t>
            </a:r>
            <a:r>
              <a:rPr lang="tr-TR" sz="1700" dirty="0">
                <a:solidFill>
                  <a:schemeClr val="bg1"/>
                </a:solidFill>
              </a:rPr>
              <a:t> aksanının «</a:t>
            </a:r>
            <a:r>
              <a:rPr lang="tr-TR" sz="1700" dirty="0" err="1">
                <a:solidFill>
                  <a:schemeClr val="bg1"/>
                </a:solidFill>
              </a:rPr>
              <a:t>kmeans.labels</a:t>
            </a:r>
            <a:r>
              <a:rPr lang="tr-TR" sz="1700" dirty="0">
                <a:solidFill>
                  <a:schemeClr val="bg1"/>
                </a:solidFill>
              </a:rPr>
              <a:t>_» eklentisi </a:t>
            </a:r>
            <a:r>
              <a:rPr lang="tr-TR" sz="1700" dirty="0" err="1">
                <a:solidFill>
                  <a:schemeClr val="bg1"/>
                </a:solidFill>
              </a:rPr>
              <a:t>internal</a:t>
            </a:r>
            <a:r>
              <a:rPr lang="tr-TR" sz="1700" dirty="0">
                <a:solidFill>
                  <a:schemeClr val="bg1"/>
                </a:solidFill>
              </a:rPr>
              <a:t> metriklerin yazdırılması için yeterlidir. </a:t>
            </a:r>
          </a:p>
          <a:p>
            <a:r>
              <a:rPr lang="tr-TR" sz="1700" dirty="0" err="1">
                <a:solidFill>
                  <a:schemeClr val="bg1"/>
                </a:solidFill>
              </a:rPr>
              <a:t>External</a:t>
            </a:r>
            <a:r>
              <a:rPr lang="tr-TR" sz="1700" dirty="0">
                <a:solidFill>
                  <a:schemeClr val="bg1"/>
                </a:solidFill>
              </a:rPr>
              <a:t> metrikler, görüntü kümelerinin performansını gerçek görüntülerin numerik grup başlıkları üzerinden ölçmektedir. </a:t>
            </a:r>
          </a:p>
          <a:p>
            <a:r>
              <a:rPr lang="tr-TR" sz="1700" dirty="0">
                <a:solidFill>
                  <a:schemeClr val="bg1"/>
                </a:solidFill>
              </a:rPr>
              <a:t>Aynı şahsa ya da benzer şahıslara ait yüz görüntüleri aynı numerik grup başlığına sahipken farklı şahıslara ait yüz görüntüleri farklı numerik grup başlığına sahiptir. </a:t>
            </a:r>
          </a:p>
          <a:p>
            <a:r>
              <a:rPr lang="tr-TR" sz="1700" dirty="0">
                <a:solidFill>
                  <a:schemeClr val="bg1"/>
                </a:solidFill>
              </a:rPr>
              <a:t>«</a:t>
            </a:r>
            <a:r>
              <a:rPr lang="tr-TR" sz="1700" dirty="0" err="1">
                <a:solidFill>
                  <a:schemeClr val="bg1"/>
                </a:solidFill>
              </a:rPr>
              <a:t>kmeans.labels</a:t>
            </a:r>
            <a:r>
              <a:rPr lang="tr-TR" sz="1700" dirty="0">
                <a:solidFill>
                  <a:schemeClr val="bg1"/>
                </a:solidFill>
              </a:rPr>
              <a:t>_» eklentisi ile gerçek görüntülerin numerik grup başlıkları karşılaştırılmaktadır.  </a:t>
            </a:r>
          </a:p>
        </p:txBody>
      </p:sp>
      <p:pic>
        <p:nvPicPr>
          <p:cNvPr id="5" name="Resim 4" descr="metin, kişi, poz, grup içeren bir resim&#10;&#10;Açıklama otomatik olarak oluşturuldu">
            <a:extLst>
              <a:ext uri="{FF2B5EF4-FFF2-40B4-BE49-F238E27FC236}">
                <a16:creationId xmlns:a16="http://schemas.microsoft.com/office/drawing/2014/main" id="{24D8E3FA-8397-40A0-A733-2EE9B77D5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639" y="941859"/>
            <a:ext cx="4386235" cy="290588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E93568E-8AA4-426A-B527-DCE43C9D8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766" y="4647201"/>
            <a:ext cx="4663440" cy="2133524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57EDDA81-1D50-44D1-9451-44AC24AFB596}"/>
              </a:ext>
            </a:extLst>
          </p:cNvPr>
          <p:cNvSpPr txBox="1"/>
          <p:nvPr/>
        </p:nvSpPr>
        <p:spPr>
          <a:xfrm>
            <a:off x="7157639" y="357084"/>
            <a:ext cx="4663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/>
              <a:t>Accuracy</a:t>
            </a:r>
            <a:r>
              <a:rPr lang="tr-TR" sz="1600" dirty="0"/>
              <a:t> doğruluk payı ve homojenlik katsayısı </a:t>
            </a:r>
            <a:r>
              <a:rPr lang="tr-TR" sz="1600" dirty="0" err="1"/>
              <a:t>external</a:t>
            </a:r>
            <a:r>
              <a:rPr lang="tr-TR" sz="1600" dirty="0"/>
              <a:t> metrikleri  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9793AA8E-14CE-49E1-8012-BFE56070432F}"/>
              </a:ext>
            </a:extLst>
          </p:cNvPr>
          <p:cNvSpPr txBox="1"/>
          <p:nvPr/>
        </p:nvSpPr>
        <p:spPr>
          <a:xfrm>
            <a:off x="7157640" y="3959603"/>
            <a:ext cx="5034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/>
              <a:t>Silhouette</a:t>
            </a:r>
            <a:r>
              <a:rPr lang="tr-TR" sz="1600" dirty="0"/>
              <a:t> katsayısı, </a:t>
            </a:r>
            <a:r>
              <a:rPr lang="tr-TR" sz="1600" dirty="0" err="1"/>
              <a:t>Calinski-Harabasz</a:t>
            </a:r>
            <a:r>
              <a:rPr lang="tr-TR" sz="1600" dirty="0"/>
              <a:t> </a:t>
            </a:r>
            <a:r>
              <a:rPr lang="tr-TR" sz="1600" dirty="0" err="1"/>
              <a:t>index</a:t>
            </a:r>
            <a:r>
              <a:rPr lang="tr-TR" sz="1600" dirty="0"/>
              <a:t>, </a:t>
            </a:r>
            <a:r>
              <a:rPr lang="tr-TR" sz="1600" dirty="0" err="1"/>
              <a:t>Davies-Bouldin</a:t>
            </a:r>
            <a:r>
              <a:rPr lang="tr-TR" sz="1600" dirty="0"/>
              <a:t> </a:t>
            </a:r>
            <a:r>
              <a:rPr lang="tr-TR" sz="1600" dirty="0" err="1"/>
              <a:t>index</a:t>
            </a:r>
            <a:r>
              <a:rPr lang="tr-TR" sz="1600" dirty="0"/>
              <a:t> ve </a:t>
            </a:r>
            <a:r>
              <a:rPr lang="tr-TR" sz="1600" dirty="0" err="1"/>
              <a:t>Inertia</a:t>
            </a:r>
            <a:r>
              <a:rPr lang="tr-TR" sz="1600" dirty="0"/>
              <a:t> küme uzaklığı  </a:t>
            </a:r>
            <a:r>
              <a:rPr lang="tr-TR" sz="1600" dirty="0" err="1"/>
              <a:t>internal</a:t>
            </a:r>
            <a:r>
              <a:rPr lang="tr-TR" sz="1600" dirty="0"/>
              <a:t> metrikleri </a:t>
            </a:r>
          </a:p>
        </p:txBody>
      </p:sp>
    </p:spTree>
    <p:extLst>
      <p:ext uri="{BB962C8B-B14F-4D97-AF65-F5344CB8AC3E}">
        <p14:creationId xmlns:p14="http://schemas.microsoft.com/office/powerpoint/2010/main" val="2642460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yagram 12">
            <a:extLst>
              <a:ext uri="{FF2B5EF4-FFF2-40B4-BE49-F238E27FC236}">
                <a16:creationId xmlns:a16="http://schemas.microsoft.com/office/drawing/2014/main" id="{C21462DA-BF0C-4AFA-8671-3E8CE8F8DF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637057"/>
              </p:ext>
            </p:extLst>
          </p:nvPr>
        </p:nvGraphicFramePr>
        <p:xfrm>
          <a:off x="1807592" y="470517"/>
          <a:ext cx="8576816" cy="5703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Metin kutusu 13">
            <a:extLst>
              <a:ext uri="{FF2B5EF4-FFF2-40B4-BE49-F238E27FC236}">
                <a16:creationId xmlns:a16="http://schemas.microsoft.com/office/drawing/2014/main" id="{B488715A-F3CD-46B0-B768-5A5DC73A890C}"/>
              </a:ext>
            </a:extLst>
          </p:cNvPr>
          <p:cNvSpPr txBox="1"/>
          <p:nvPr/>
        </p:nvSpPr>
        <p:spPr>
          <a:xfrm rot="16200000">
            <a:off x="8897197" y="3273923"/>
            <a:ext cx="3864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latin typeface="Avenir Next LT Pro Light" panose="020B0304020202020204" pitchFamily="34" charset="-94"/>
              </a:rPr>
              <a:t>INTERNAL METRİKLER 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6A51469-6FAB-4A6E-9C13-3BA18DDFE678}"/>
              </a:ext>
            </a:extLst>
          </p:cNvPr>
          <p:cNvSpPr txBox="1"/>
          <p:nvPr/>
        </p:nvSpPr>
        <p:spPr>
          <a:xfrm rot="16200000">
            <a:off x="-676187" y="3167391"/>
            <a:ext cx="4077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>
                <a:latin typeface="Avenir Next LT Pro Light" panose="020B0304020202020204" pitchFamily="34" charset="-94"/>
              </a:rPr>
              <a:t>EXTERNAL METRİKLER 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DB5F5B8-D677-4313-98F6-660348DA62AD}"/>
              </a:ext>
            </a:extLst>
          </p:cNvPr>
          <p:cNvSpPr txBox="1"/>
          <p:nvPr/>
        </p:nvSpPr>
        <p:spPr>
          <a:xfrm>
            <a:off x="6320901" y="5862510"/>
            <a:ext cx="4063508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2000" dirty="0"/>
              <a:t>COHESION KÜME İÇİNDE UYUM 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8D28A6B-DEAD-4E9D-9C16-B544A7750D97}"/>
              </a:ext>
            </a:extLst>
          </p:cNvPr>
          <p:cNvSpPr txBox="1"/>
          <p:nvPr/>
        </p:nvSpPr>
        <p:spPr>
          <a:xfrm>
            <a:off x="1807591" y="5862510"/>
            <a:ext cx="4131570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2000" dirty="0"/>
              <a:t>SEPARATION KÜMELER ARASI AYRIŞIM </a:t>
            </a:r>
          </a:p>
        </p:txBody>
      </p:sp>
    </p:spTree>
    <p:extLst>
      <p:ext uri="{BB962C8B-B14F-4D97-AF65-F5344CB8AC3E}">
        <p14:creationId xmlns:p14="http://schemas.microsoft.com/office/powerpoint/2010/main" val="2824923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2807B93-8B9D-4CF6-95AF-A31F08DA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tr-TR" sz="3400">
                <a:solidFill>
                  <a:srgbClr val="FFFFFF"/>
                </a:solidFill>
              </a:rPr>
              <a:t>Farklı Gizli Filtre Sayılı Çekirdek Modellerinin  Karşılaştırılması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0A0E0F0-7264-4259-A4A5-96AEDA63EA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84961" y="1389060"/>
            <a:ext cx="3485346" cy="4754288"/>
          </a:xfrm>
        </p:spPr>
        <p:txBody>
          <a:bodyPr>
            <a:noAutofit/>
          </a:bodyPr>
          <a:lstStyle/>
          <a:p>
            <a:r>
              <a:rPr lang="tr-TR" sz="1600" dirty="0" err="1"/>
              <a:t>KMeans</a:t>
            </a:r>
            <a:r>
              <a:rPr lang="tr-TR" sz="1600" dirty="0"/>
              <a:t> aksanında 5 adet </a:t>
            </a:r>
            <a:r>
              <a:rPr lang="tr-TR" sz="1600" dirty="0" err="1"/>
              <a:t>n_clusters</a:t>
            </a:r>
            <a:r>
              <a:rPr lang="tr-TR" sz="1600" dirty="0"/>
              <a:t> küme sayısına ayrıştırıldığında, </a:t>
            </a:r>
          </a:p>
          <a:p>
            <a:r>
              <a:rPr lang="tr-TR" sz="1600" dirty="0"/>
              <a:t>6 Gizli Filtre Sayılı Çekirdek Modeli</a:t>
            </a:r>
          </a:p>
          <a:p>
            <a:r>
              <a:rPr lang="tr-TR" sz="1600" dirty="0" err="1"/>
              <a:t>Silhouette</a:t>
            </a:r>
            <a:r>
              <a:rPr lang="tr-TR" sz="1600" dirty="0"/>
              <a:t> katsayısı </a:t>
            </a:r>
          </a:p>
          <a:p>
            <a:r>
              <a:rPr lang="tr-TR" sz="1600" dirty="0" err="1"/>
              <a:t>Calinski-Harabasz</a:t>
            </a:r>
            <a:r>
              <a:rPr lang="tr-TR" sz="1600" dirty="0"/>
              <a:t> </a:t>
            </a:r>
            <a:r>
              <a:rPr lang="tr-TR" sz="1600" dirty="0" err="1"/>
              <a:t>index</a:t>
            </a:r>
            <a:r>
              <a:rPr lang="tr-TR" sz="1600" dirty="0"/>
              <a:t>  </a:t>
            </a:r>
          </a:p>
          <a:p>
            <a:r>
              <a:rPr lang="tr-TR" sz="1600" dirty="0" err="1"/>
              <a:t>Davies-Bouldin</a:t>
            </a:r>
            <a:r>
              <a:rPr lang="tr-TR" sz="1600" dirty="0"/>
              <a:t> </a:t>
            </a:r>
            <a:r>
              <a:rPr lang="tr-TR" sz="1600" dirty="0" err="1"/>
              <a:t>index</a:t>
            </a:r>
            <a:r>
              <a:rPr lang="tr-TR" sz="1600" dirty="0"/>
              <a:t> metriklerinde daha başarılı bir performans göstermektedir. </a:t>
            </a:r>
          </a:p>
          <a:p>
            <a:r>
              <a:rPr lang="tr-TR" sz="1600" dirty="0" err="1"/>
              <a:t>KMeans</a:t>
            </a:r>
            <a:r>
              <a:rPr lang="tr-TR" sz="1600" dirty="0"/>
              <a:t> aksanında 2 adet </a:t>
            </a:r>
            <a:r>
              <a:rPr lang="tr-TR" sz="1600" dirty="0" err="1"/>
              <a:t>n_clusters</a:t>
            </a:r>
            <a:r>
              <a:rPr lang="tr-TR" sz="1600" dirty="0"/>
              <a:t> küme sayısına ayrıştırıldığında,</a:t>
            </a:r>
          </a:p>
          <a:p>
            <a:r>
              <a:rPr lang="tr-TR" sz="1600" dirty="0"/>
              <a:t>5749 Gizli Filtre Sayılı Çekirdek Modeli ile 6 Gizli Filtre Sayılı Çekirdek Modelinin </a:t>
            </a:r>
            <a:r>
              <a:rPr lang="tr-TR" sz="1600" dirty="0" err="1"/>
              <a:t>external-internal</a:t>
            </a:r>
            <a:r>
              <a:rPr lang="tr-TR" sz="1600" dirty="0"/>
              <a:t> metrik performansları çelişmektedir. </a:t>
            </a:r>
          </a:p>
          <a:p>
            <a:r>
              <a:rPr lang="tr-TR" sz="1600" dirty="0"/>
              <a:t>Homojenlik katsayısı ağır basmaktadır.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o 4">
            <a:extLst>
              <a:ext uri="{FF2B5EF4-FFF2-40B4-BE49-F238E27FC236}">
                <a16:creationId xmlns:a16="http://schemas.microsoft.com/office/drawing/2014/main" id="{0A455546-F16C-427A-AAE1-A9305B803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393457"/>
              </p:ext>
            </p:extLst>
          </p:nvPr>
        </p:nvGraphicFramePr>
        <p:xfrm>
          <a:off x="8129870" y="1357202"/>
          <a:ext cx="4062130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1065">
                  <a:extLst>
                    <a:ext uri="{9D8B030D-6E8A-4147-A177-3AD203B41FA5}">
                      <a16:colId xmlns:a16="http://schemas.microsoft.com/office/drawing/2014/main" val="535964132"/>
                    </a:ext>
                  </a:extLst>
                </a:gridCol>
                <a:gridCol w="2031065">
                  <a:extLst>
                    <a:ext uri="{9D8B030D-6E8A-4147-A177-3AD203B41FA5}">
                      <a16:colId xmlns:a16="http://schemas.microsoft.com/office/drawing/2014/main" val="2339610560"/>
                    </a:ext>
                  </a:extLst>
                </a:gridCol>
              </a:tblGrid>
              <a:tr h="359388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9872"/>
                  </a:ext>
                </a:extLst>
              </a:tr>
              <a:tr h="359388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Number of </a:t>
                      </a:r>
                      <a:r>
                        <a:rPr lang="tr-TR" dirty="0" err="1"/>
                        <a:t>clusters</a:t>
                      </a:r>
                      <a:r>
                        <a:rPr lang="tr-T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663002"/>
                  </a:ext>
                </a:extLst>
              </a:tr>
              <a:tr h="359388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Inertia</a:t>
                      </a:r>
                      <a:r>
                        <a:rPr lang="tr-T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4168579840.0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067636"/>
                  </a:ext>
                </a:extLst>
              </a:tr>
              <a:tr h="359388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Homojenlik katsayısı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0.04926376694419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742503"/>
                  </a:ext>
                </a:extLst>
              </a:tr>
              <a:tr h="359388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Accuracy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0.62352941176470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61734"/>
                  </a:ext>
                </a:extLst>
              </a:tr>
            </a:tbl>
          </a:graphicData>
        </a:graphic>
      </p:graphicFrame>
      <p:graphicFrame>
        <p:nvGraphicFramePr>
          <p:cNvPr id="18" name="Tablo 17">
            <a:extLst>
              <a:ext uri="{FF2B5EF4-FFF2-40B4-BE49-F238E27FC236}">
                <a16:creationId xmlns:a16="http://schemas.microsoft.com/office/drawing/2014/main" id="{592E2566-286C-46FB-A80C-5D2CB4821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563654"/>
              </p:ext>
            </p:extLst>
          </p:nvPr>
        </p:nvGraphicFramePr>
        <p:xfrm>
          <a:off x="8129870" y="4056920"/>
          <a:ext cx="4059050" cy="19000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9525">
                  <a:extLst>
                    <a:ext uri="{9D8B030D-6E8A-4147-A177-3AD203B41FA5}">
                      <a16:colId xmlns:a16="http://schemas.microsoft.com/office/drawing/2014/main" val="535964132"/>
                    </a:ext>
                  </a:extLst>
                </a:gridCol>
                <a:gridCol w="2029525">
                  <a:extLst>
                    <a:ext uri="{9D8B030D-6E8A-4147-A177-3AD203B41FA5}">
                      <a16:colId xmlns:a16="http://schemas.microsoft.com/office/drawing/2014/main" val="2339610560"/>
                    </a:ext>
                  </a:extLst>
                </a:gridCol>
              </a:tblGrid>
              <a:tr h="380913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9872"/>
                  </a:ext>
                </a:extLst>
              </a:tr>
              <a:tr h="380913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Number of </a:t>
                      </a:r>
                      <a:r>
                        <a:rPr lang="tr-TR" dirty="0" err="1"/>
                        <a:t>clusters</a:t>
                      </a:r>
                      <a:r>
                        <a:rPr lang="tr-T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663002"/>
                  </a:ext>
                </a:extLst>
              </a:tr>
              <a:tr h="380913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Inertia</a:t>
                      </a:r>
                      <a:r>
                        <a:rPr lang="tr-T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390111296.0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067636"/>
                  </a:ext>
                </a:extLst>
              </a:tr>
              <a:tr h="376398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Homojenlik katsayısı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0.0018329572140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742503"/>
                  </a:ext>
                </a:extLst>
              </a:tr>
              <a:tr h="380913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Accuracy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0.5294117647058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661734"/>
                  </a:ext>
                </a:extLst>
              </a:tr>
            </a:tbl>
          </a:graphicData>
        </a:graphic>
      </p:graphicFrame>
      <p:sp>
        <p:nvSpPr>
          <p:cNvPr id="19" name="Metin kutusu 18">
            <a:extLst>
              <a:ext uri="{FF2B5EF4-FFF2-40B4-BE49-F238E27FC236}">
                <a16:creationId xmlns:a16="http://schemas.microsoft.com/office/drawing/2014/main" id="{EA8D97F9-4889-4ED5-BD7B-DA7B93EC4669}"/>
              </a:ext>
            </a:extLst>
          </p:cNvPr>
          <p:cNvSpPr txBox="1"/>
          <p:nvPr/>
        </p:nvSpPr>
        <p:spPr>
          <a:xfrm>
            <a:off x="8101020" y="878631"/>
            <a:ext cx="376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5749 Gizli Filtre Sayılı Çekirdek Modeli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B9921BC3-9151-4113-8097-310E8D18CCC9}"/>
              </a:ext>
            </a:extLst>
          </p:cNvPr>
          <p:cNvSpPr txBox="1"/>
          <p:nvPr/>
        </p:nvSpPr>
        <p:spPr>
          <a:xfrm>
            <a:off x="8129872" y="3567592"/>
            <a:ext cx="406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6 Gizli Filtre Sayılı Çekirdek Modeli</a:t>
            </a: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DA1B6C84-DC32-4425-9906-9000E41F2344}"/>
              </a:ext>
            </a:extLst>
          </p:cNvPr>
          <p:cNvSpPr txBox="1"/>
          <p:nvPr/>
        </p:nvSpPr>
        <p:spPr>
          <a:xfrm>
            <a:off x="4213195" y="123061"/>
            <a:ext cx="758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5749 Gizli Filtre Sayılı Çekirdek Modeli ile 6 Gizli Filtre Sayılı Çekirdek Modeline ait CNN yüz temsilleri</a:t>
            </a:r>
          </a:p>
        </p:txBody>
      </p:sp>
    </p:spTree>
    <p:extLst>
      <p:ext uri="{BB962C8B-B14F-4D97-AF65-F5344CB8AC3E}">
        <p14:creationId xmlns:p14="http://schemas.microsoft.com/office/powerpoint/2010/main" val="1985091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>
            <a:extLst>
              <a:ext uri="{FF2B5EF4-FFF2-40B4-BE49-F238E27FC236}">
                <a16:creationId xmlns:a16="http://schemas.microsoft.com/office/drawing/2014/main" id="{4687DE02-7D92-4F21-B9F1-B561D2BE7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79" y="1456105"/>
            <a:ext cx="5228944" cy="1725551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310CC82B-33C3-4FA9-B614-D2C4566A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79" y="4254059"/>
            <a:ext cx="5213055" cy="174637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87DF4C6-17FC-4A7C-88F0-2F1A31619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162" y="4280751"/>
            <a:ext cx="5373999" cy="171968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37AEDFD7-DE39-483D-B842-C8B432A61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166" y="1472386"/>
            <a:ext cx="5373995" cy="1719680"/>
          </a:xfrm>
          <a:prstGeom prst="rect">
            <a:avLst/>
          </a:prstGeom>
        </p:spPr>
      </p:pic>
      <p:sp>
        <p:nvSpPr>
          <p:cNvPr id="51" name="Metin kutusu 50">
            <a:extLst>
              <a:ext uri="{FF2B5EF4-FFF2-40B4-BE49-F238E27FC236}">
                <a16:creationId xmlns:a16="http://schemas.microsoft.com/office/drawing/2014/main" id="{FBFEBBFD-3037-4065-A8D3-1014F011F262}"/>
              </a:ext>
            </a:extLst>
          </p:cNvPr>
          <p:cNvSpPr txBox="1"/>
          <p:nvPr/>
        </p:nvSpPr>
        <p:spPr>
          <a:xfrm>
            <a:off x="705779" y="626735"/>
            <a:ext cx="453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6 Gizli Filtre Sayılı Çekirdek Modeli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3CB3D9D0-F547-4946-9A06-44063003205A}"/>
              </a:ext>
            </a:extLst>
          </p:cNvPr>
          <p:cNvSpPr txBox="1"/>
          <p:nvPr/>
        </p:nvSpPr>
        <p:spPr>
          <a:xfrm>
            <a:off x="6257162" y="626734"/>
            <a:ext cx="5051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5749 Gizli Filtre Sayılı Çekirdek Modeli</a:t>
            </a:r>
          </a:p>
        </p:txBody>
      </p:sp>
      <p:cxnSp>
        <p:nvCxnSpPr>
          <p:cNvPr id="67" name="Düz Bağlayıcı 66">
            <a:extLst>
              <a:ext uri="{FF2B5EF4-FFF2-40B4-BE49-F238E27FC236}">
                <a16:creationId xmlns:a16="http://schemas.microsoft.com/office/drawing/2014/main" id="{7C747121-41A7-4959-99AA-8E99D5A00B11}"/>
              </a:ext>
            </a:extLst>
          </p:cNvPr>
          <p:cNvCxnSpPr>
            <a:cxnSpLocks/>
          </p:cNvCxnSpPr>
          <p:nvPr/>
        </p:nvCxnSpPr>
        <p:spPr>
          <a:xfrm flipH="1">
            <a:off x="7091486" y="3717857"/>
            <a:ext cx="4023357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Düz Bağlayıcı 70">
            <a:extLst>
              <a:ext uri="{FF2B5EF4-FFF2-40B4-BE49-F238E27FC236}">
                <a16:creationId xmlns:a16="http://schemas.microsoft.com/office/drawing/2014/main" id="{C44E3A67-2CEE-43EC-8F9E-C81652BDD0E3}"/>
              </a:ext>
            </a:extLst>
          </p:cNvPr>
          <p:cNvCxnSpPr>
            <a:cxnSpLocks/>
          </p:cNvCxnSpPr>
          <p:nvPr/>
        </p:nvCxnSpPr>
        <p:spPr>
          <a:xfrm>
            <a:off x="1251751" y="3717857"/>
            <a:ext cx="399100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Düz Bağlayıcı 85">
            <a:extLst>
              <a:ext uri="{FF2B5EF4-FFF2-40B4-BE49-F238E27FC236}">
                <a16:creationId xmlns:a16="http://schemas.microsoft.com/office/drawing/2014/main" id="{A3C86DFD-8A62-47B0-AAA9-C40460D44EA2}"/>
              </a:ext>
            </a:extLst>
          </p:cNvPr>
          <p:cNvCxnSpPr>
            <a:cxnSpLocks/>
          </p:cNvCxnSpPr>
          <p:nvPr/>
        </p:nvCxnSpPr>
        <p:spPr>
          <a:xfrm>
            <a:off x="6158144" y="1456105"/>
            <a:ext cx="0" cy="446546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355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0AA2F7B-8190-43F5-A3D0-4ED4F7BF7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886"/>
            <a:ext cx="8336132" cy="313442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5BB2D58-6A00-4DE6-8597-09F597206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0067"/>
            <a:ext cx="8348768" cy="316793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E68BFEF-347E-4C97-B2E5-219376CD08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60038" b="49092"/>
          <a:stretch/>
        </p:blipFill>
        <p:spPr>
          <a:xfrm>
            <a:off x="8451540" y="492886"/>
            <a:ext cx="3310353" cy="75460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6A820FA-C5A8-4AD1-B205-82D8C53A69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99" t="-155" r="9564" b="1271"/>
          <a:stretch/>
        </p:blipFill>
        <p:spPr>
          <a:xfrm>
            <a:off x="8384400" y="1303879"/>
            <a:ext cx="3377493" cy="147790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EC856D7-1A44-4424-B416-02AF571555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275" r="59483" b="-1177"/>
          <a:stretch/>
        </p:blipFill>
        <p:spPr>
          <a:xfrm>
            <a:off x="8451540" y="2838177"/>
            <a:ext cx="3377493" cy="789134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E408BE49-C7C9-4E8E-8003-DA84BA683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777" y="2042586"/>
            <a:ext cx="798991" cy="794029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CB241DDF-4CDE-4D4F-BE17-590D4B468B04}"/>
              </a:ext>
            </a:extLst>
          </p:cNvPr>
          <p:cNvSpPr txBox="1"/>
          <p:nvPr/>
        </p:nvSpPr>
        <p:spPr>
          <a:xfrm>
            <a:off x="0" y="60798"/>
            <a:ext cx="779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5749 Gizli Filtre Sayılı Çekirdek Modelinin 5 adet </a:t>
            </a:r>
            <a:r>
              <a:rPr lang="tr-TR" dirty="0" err="1"/>
              <a:t>n_clusters</a:t>
            </a:r>
            <a:r>
              <a:rPr lang="tr-TR" dirty="0"/>
              <a:t> küme sayısı için çıktısı </a:t>
            </a:r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DC158EA8-06FD-4B19-B400-9EB4E2CB1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3730" y="4129975"/>
            <a:ext cx="2798163" cy="1785432"/>
          </a:xfrm>
          <a:prstGeom prst="rect">
            <a:avLst/>
          </a:prstGeom>
        </p:spPr>
      </p:pic>
      <p:sp>
        <p:nvSpPr>
          <p:cNvPr id="17" name="Metin kutusu 16">
            <a:extLst>
              <a:ext uri="{FF2B5EF4-FFF2-40B4-BE49-F238E27FC236}">
                <a16:creationId xmlns:a16="http://schemas.microsoft.com/office/drawing/2014/main" id="{0DAE79FF-4A7A-4C35-ADD9-BB4BA033B5EB}"/>
              </a:ext>
            </a:extLst>
          </p:cNvPr>
          <p:cNvSpPr txBox="1"/>
          <p:nvPr/>
        </p:nvSpPr>
        <p:spPr>
          <a:xfrm>
            <a:off x="8536190" y="3759875"/>
            <a:ext cx="330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Grup başlıklı sample2 görüntüleri</a:t>
            </a: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83829D0F-5075-4685-934F-403BAA88A6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3730" y="5916944"/>
            <a:ext cx="2798164" cy="896339"/>
          </a:xfrm>
          <a:prstGeom prst="rect">
            <a:avLst/>
          </a:prstGeom>
        </p:spPr>
      </p:pic>
      <p:cxnSp>
        <p:nvCxnSpPr>
          <p:cNvPr id="4" name="Bağlayıcı: Dirsek 3">
            <a:extLst>
              <a:ext uri="{FF2B5EF4-FFF2-40B4-BE49-F238E27FC236}">
                <a16:creationId xmlns:a16="http://schemas.microsoft.com/office/drawing/2014/main" id="{0F2D07DA-4C75-4E4B-9C4A-0E37AF4BE542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44295" y="3765890"/>
            <a:ext cx="1783791" cy="729432"/>
          </a:xfrm>
          <a:prstGeom prst="bentConnector3">
            <a:avLst>
              <a:gd name="adj1" fmla="val 5696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ikdörtgen 1">
            <a:extLst>
              <a:ext uri="{FF2B5EF4-FFF2-40B4-BE49-F238E27FC236}">
                <a16:creationId xmlns:a16="http://schemas.microsoft.com/office/drawing/2014/main" id="{A004F57B-1FF0-4036-93E8-BF8410537CDA}"/>
              </a:ext>
            </a:extLst>
          </p:cNvPr>
          <p:cNvSpPr/>
          <p:nvPr/>
        </p:nvSpPr>
        <p:spPr>
          <a:xfrm>
            <a:off x="790114" y="2863571"/>
            <a:ext cx="5912528" cy="794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7891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2090</TotalTime>
  <Words>1035</Words>
  <Application>Microsoft Office PowerPoint</Application>
  <PresentationFormat>Geniş ekran</PresentationFormat>
  <Paragraphs>125</Paragraphs>
  <Slides>16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2" baseType="lpstr">
      <vt:lpstr>Arial</vt:lpstr>
      <vt:lpstr>Avenir Next LT Pro Light</vt:lpstr>
      <vt:lpstr>Calibri</vt:lpstr>
      <vt:lpstr>Calibri Light</vt:lpstr>
      <vt:lpstr>Tw Cen MT</vt:lpstr>
      <vt:lpstr>Office Teması</vt:lpstr>
      <vt:lpstr>DERİN ÖĞRENME AĞLARI İLE GÖRÜNTÜ KÜMELEME</vt:lpstr>
      <vt:lpstr>Neden Derin Öğrenme Ağları ile Görüntü Kümeleme ?</vt:lpstr>
      <vt:lpstr>Labelled Faces in the Wild (LFW) Veri Kümesi</vt:lpstr>
      <vt:lpstr>CNN Derin Öğrenme Görüntü Kümeleme Mekanizması</vt:lpstr>
      <vt:lpstr>Çekirdek Modellerinde Internal ve External Metrikler</vt:lpstr>
      <vt:lpstr>PowerPoint Sunusu</vt:lpstr>
      <vt:lpstr>Farklı Gizli Filtre Sayılı Çekirdek Modellerinin  Karşılaştırılması</vt:lpstr>
      <vt:lpstr>PowerPoint Sunusu</vt:lpstr>
      <vt:lpstr>PowerPoint Sunusu</vt:lpstr>
      <vt:lpstr>Çekirdek Modelinin Geliştirilmiş 5-Katmanlı Deneyi </vt:lpstr>
      <vt:lpstr>Farklı Gizli Filtre Sayılı Çekirdek Modelleri ile Çekirdek Modelinin Geliştirilmiş  5-Katmanlı Deney Karşılaştırması  </vt:lpstr>
      <vt:lpstr>PowerPoint Sunusu</vt:lpstr>
      <vt:lpstr>PowerPoint Sunusu</vt:lpstr>
      <vt:lpstr>VGG-16 Transfer Learning CNN Yüz Temsilleri </vt:lpstr>
      <vt:lpstr>FFHQ Veri Kümesi Deneyi</vt:lpstr>
      <vt:lpstr>Dinlediğiniz için teşekkür ederim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DERİN ÖĞRENME İLE GÖRÜNTÜ KÜMELEME</dc:title>
  <dc:creator>Ceren Umay Özten</dc:creator>
  <cp:lastModifiedBy>Ceren Umay Özten</cp:lastModifiedBy>
  <cp:revision>274</cp:revision>
  <dcterms:created xsi:type="dcterms:W3CDTF">2022-06-06T15:37:49Z</dcterms:created>
  <dcterms:modified xsi:type="dcterms:W3CDTF">2022-06-19T18:34:42Z</dcterms:modified>
</cp:coreProperties>
</file>